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464" r:id="rId1"/>
  </p:sldMasterIdLst>
  <p:notesMasterIdLst>
    <p:notesMasterId r:id="rId32"/>
  </p:notesMasterIdLst>
  <p:handoutMasterIdLst>
    <p:handoutMasterId r:id="rId33"/>
  </p:handoutMasterIdLst>
  <p:sldIdLst>
    <p:sldId id="336" r:id="rId2"/>
    <p:sldId id="337" r:id="rId3"/>
    <p:sldId id="342" r:id="rId4"/>
    <p:sldId id="343" r:id="rId5"/>
    <p:sldId id="344" r:id="rId6"/>
    <p:sldId id="345" r:id="rId7"/>
    <p:sldId id="346" r:id="rId8"/>
    <p:sldId id="340" r:id="rId9"/>
    <p:sldId id="362" r:id="rId10"/>
    <p:sldId id="348" r:id="rId11"/>
    <p:sldId id="349" r:id="rId12"/>
    <p:sldId id="363" r:id="rId13"/>
    <p:sldId id="364" r:id="rId14"/>
    <p:sldId id="365" r:id="rId15"/>
    <p:sldId id="366" r:id="rId16"/>
    <p:sldId id="367" r:id="rId17"/>
    <p:sldId id="368" r:id="rId18"/>
    <p:sldId id="369" r:id="rId19"/>
    <p:sldId id="370" r:id="rId20"/>
    <p:sldId id="371" r:id="rId21"/>
    <p:sldId id="350" r:id="rId22"/>
    <p:sldId id="354" r:id="rId23"/>
    <p:sldId id="356" r:id="rId24"/>
    <p:sldId id="358" r:id="rId25"/>
    <p:sldId id="359" r:id="rId26"/>
    <p:sldId id="360" r:id="rId27"/>
    <p:sldId id="351" r:id="rId28"/>
    <p:sldId id="372" r:id="rId29"/>
    <p:sldId id="361" r:id="rId30"/>
    <p:sldId id="275"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1877" autoAdjust="0"/>
  </p:normalViewPr>
  <p:slideViewPr>
    <p:cSldViewPr>
      <p:cViewPr>
        <p:scale>
          <a:sx n="140" d="100"/>
          <a:sy n="140" d="100"/>
        </p:scale>
        <p:origin x="1384" y="-264"/>
      </p:cViewPr>
      <p:guideLst>
        <p:guide orient="horz" pos="2160"/>
        <p:guide pos="2880"/>
      </p:guideLst>
    </p:cSldViewPr>
  </p:slideViewPr>
  <p:outlineViewPr>
    <p:cViewPr>
      <p:scale>
        <a:sx n="33" d="100"/>
        <a:sy n="33" d="100"/>
      </p:scale>
      <p:origin x="0" y="53755"/>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0EB8318-1792-417D-9BC0-72703079FA88}" type="datetimeFigureOut">
              <a:rPr lang="en-US" smtClean="0"/>
              <a:pPr/>
              <a:t>6/27/20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711A4B-B46F-47AA-847C-275C4684BE7E}" type="slidenum">
              <a:rPr lang="en-US" smtClean="0"/>
              <a:pPr/>
              <a:t>‹#›</a:t>
            </a:fld>
            <a:endParaRPr lang="en-US"/>
          </a:p>
        </p:txBody>
      </p:sp>
    </p:spTree>
    <p:extLst>
      <p:ext uri="{BB962C8B-B14F-4D97-AF65-F5344CB8AC3E}">
        <p14:creationId xmlns:p14="http://schemas.microsoft.com/office/powerpoint/2010/main" val="233940568"/>
      </p:ext>
    </p:extLst>
  </p:cSld>
  <p:clrMap bg1="lt1" tx1="dk1" bg2="lt2" tx2="dk2" accent1="accent1" accent2="accent2" accent3="accent3" accent4="accent4" accent5="accent5" accent6="accent6" hlink="hlink" folHlink="folHlink"/>
  <p:hf/>
</p:handoutMaster>
</file>

<file path=ppt/media/image1.jpeg>
</file>

<file path=ppt/media/image10.jpeg>
</file>

<file path=ppt/media/image11.jpe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1D7501-83C9-452F-A3BA-769211ABCBAF}" type="datetimeFigureOut">
              <a:rPr lang="en-IN" smtClean="0"/>
              <a:pPr/>
              <a:t>27/06/20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F54540D-9184-4AC2-8036-AC01DB2D1A5C}" type="slidenum">
              <a:rPr lang="en-IN" smtClean="0"/>
              <a:pPr/>
              <a:t>‹#›</a:t>
            </a:fld>
            <a:endParaRPr lang="en-IN"/>
          </a:p>
        </p:txBody>
      </p:sp>
    </p:spTree>
    <p:extLst>
      <p:ext uri="{BB962C8B-B14F-4D97-AF65-F5344CB8AC3E}">
        <p14:creationId xmlns:p14="http://schemas.microsoft.com/office/powerpoint/2010/main" val="4257496366"/>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54540D-9184-4AC2-8036-AC01DB2D1A5C}" type="slidenum">
              <a:rPr lang="en-IN" smtClean="0"/>
              <a:pPr/>
              <a:t>1</a:t>
            </a:fld>
            <a:endParaRPr lang="en-IN"/>
          </a:p>
        </p:txBody>
      </p:sp>
      <p:sp>
        <p:nvSpPr>
          <p:cNvPr id="7" name="Date Placeholder 6"/>
          <p:cNvSpPr>
            <a:spLocks noGrp="1"/>
          </p:cNvSpPr>
          <p:nvPr>
            <p:ph type="dt" idx="13"/>
          </p:nvPr>
        </p:nvSpPr>
        <p:spPr/>
        <p:txBody>
          <a:bodyPr/>
          <a:lstStyle/>
          <a:p>
            <a:fld id="{AC66F87C-9175-4479-AC79-63D222090334}" type="datetime1">
              <a:rPr lang="en-IN" smtClean="0"/>
              <a:pPr/>
              <a:t>27/06/20</a:t>
            </a:fld>
            <a:endParaRPr lang="en-IN"/>
          </a:p>
        </p:txBody>
      </p:sp>
    </p:spTree>
    <p:extLst>
      <p:ext uri="{BB962C8B-B14F-4D97-AF65-F5344CB8AC3E}">
        <p14:creationId xmlns:p14="http://schemas.microsoft.com/office/powerpoint/2010/main" val="1289175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54540D-9184-4AC2-8036-AC01DB2D1A5C}" type="slidenum">
              <a:rPr lang="en-IN" smtClean="0"/>
              <a:pPr/>
              <a:t>2</a:t>
            </a:fld>
            <a:endParaRPr lang="en-IN"/>
          </a:p>
        </p:txBody>
      </p:sp>
      <p:sp>
        <p:nvSpPr>
          <p:cNvPr id="7" name="Date Placeholder 6"/>
          <p:cNvSpPr>
            <a:spLocks noGrp="1"/>
          </p:cNvSpPr>
          <p:nvPr>
            <p:ph type="dt" idx="13"/>
          </p:nvPr>
        </p:nvSpPr>
        <p:spPr/>
        <p:txBody>
          <a:bodyPr/>
          <a:lstStyle/>
          <a:p>
            <a:fld id="{CE44BB7F-F9AC-431C-A566-22F05AA1E5F0}" type="datetime1">
              <a:rPr lang="en-IN" smtClean="0"/>
              <a:pPr/>
              <a:t>27/06/20</a:t>
            </a:fld>
            <a:endParaRPr lang="en-IN"/>
          </a:p>
        </p:txBody>
      </p:sp>
    </p:spTree>
    <p:extLst>
      <p:ext uri="{BB962C8B-B14F-4D97-AF65-F5344CB8AC3E}">
        <p14:creationId xmlns:p14="http://schemas.microsoft.com/office/powerpoint/2010/main" val="383260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15"/>
          <p:cNvGrpSpPr/>
          <p:nvPr/>
        </p:nvGrpSpPr>
        <p:grpSpPr>
          <a:xfrm>
            <a:off x="0" y="0"/>
            <a:ext cx="9144000" cy="6858000"/>
            <a:chOff x="0" y="0"/>
            <a:chExt cx="9144000" cy="6858000"/>
          </a:xfrm>
        </p:grpSpPr>
        <p:sp>
          <p:nvSpPr>
            <p:cNvPr id="8" name="Rectangle 7"/>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rot="10800000">
            <a:off x="891821" y="5617774"/>
            <a:ext cx="7382935"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89952" y="1016990"/>
            <a:ext cx="7179733" cy="4831643"/>
          </a:xfrm>
          <a:prstGeom prst="rect">
            <a:avLst/>
          </a:prstGeom>
          <a:solidFill>
            <a:schemeClr val="bg1">
              <a:lumMod val="75000"/>
              <a:lumOff val="25000"/>
            </a:schemeClr>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90600" y="1009650"/>
            <a:ext cx="7179733" cy="4831643"/>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769521" y="702069"/>
            <a:ext cx="567831" cy="567830"/>
          </a:xfrm>
          <a:prstGeom prst="rect">
            <a:avLst/>
          </a:prstGeom>
          <a:noFill/>
        </p:spPr>
      </p:pic>
      <p:pic>
        <p:nvPicPr>
          <p:cNvPr id="14"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7855433" y="749720"/>
            <a:ext cx="566928" cy="566928"/>
          </a:xfrm>
          <a:prstGeom prst="rect">
            <a:avLst/>
          </a:prstGeom>
          <a:noFill/>
        </p:spPr>
      </p:pic>
      <p:sp>
        <p:nvSpPr>
          <p:cNvPr id="2" name="Title 1"/>
          <p:cNvSpPr>
            <a:spLocks noGrp="1"/>
          </p:cNvSpPr>
          <p:nvPr>
            <p:ph type="ctrTitle"/>
          </p:nvPr>
        </p:nvSpPr>
        <p:spPr>
          <a:xfrm>
            <a:off x="1727201" y="1794935"/>
            <a:ext cx="5723468" cy="1828090"/>
          </a:xfrm>
        </p:spPr>
        <p:txBody>
          <a:bodyPr anchor="b">
            <a:normAutofit/>
          </a:bodyPr>
          <a:lstStyle>
            <a:lvl1pPr>
              <a:defRPr sz="4800"/>
            </a:lvl1pPr>
          </a:lstStyle>
          <a:p>
            <a:r>
              <a:rPr lang="en-US"/>
              <a:t>Click to edit Master title style</a:t>
            </a:r>
          </a:p>
        </p:txBody>
      </p:sp>
      <p:sp>
        <p:nvSpPr>
          <p:cNvPr id="3" name="Subtitle 2"/>
          <p:cNvSpPr>
            <a:spLocks noGrp="1"/>
          </p:cNvSpPr>
          <p:nvPr>
            <p:ph type="subTitle" idx="1"/>
          </p:nvPr>
        </p:nvSpPr>
        <p:spPr>
          <a:xfrm>
            <a:off x="1727200" y="3736622"/>
            <a:ext cx="5712179" cy="1524000"/>
          </a:xfrm>
        </p:spPr>
        <p:txBody>
          <a:bodyPr/>
          <a:lstStyle>
            <a:lvl1pPr marL="0" indent="0" algn="ctr">
              <a:buNone/>
              <a:defRPr>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770676" y="5357592"/>
            <a:ext cx="1213821" cy="365125"/>
          </a:xfrm>
        </p:spPr>
        <p:txBody>
          <a:bodyPr/>
          <a:lstStyle/>
          <a:p>
            <a:pPr>
              <a:defRPr/>
            </a:pPr>
            <a:fld id="{94E0A589-6AE9-4CD7-969A-CAB623BDB2F5}"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11"/>
          </p:nvPr>
        </p:nvSpPr>
        <p:spPr>
          <a:xfrm>
            <a:off x="1174044" y="5357592"/>
            <a:ext cx="5034845" cy="365125"/>
          </a:xfrm>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12"/>
          </p:nvPr>
        </p:nvSpPr>
        <p:spPr>
          <a:xfrm>
            <a:off x="6213930" y="5357592"/>
            <a:ext cx="554023" cy="365125"/>
          </a:xfrm>
        </p:spPr>
        <p:txBody>
          <a:bodyPr/>
          <a:lstStyle>
            <a:lvl1pPr algn="ctr">
              <a:defRPr/>
            </a:lvl1pPr>
          </a:lstStyle>
          <a:p>
            <a:pPr>
              <a:defRPr/>
            </a:pPr>
            <a:fld id="{E8616130-875C-4010-AF2E-3912C30B2DC2}"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9C044F6A-EABC-4BC7-816B-032C3A51F563}"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12"/>
          </p:nvPr>
        </p:nvSpPr>
        <p:spPr/>
        <p:txBody>
          <a:bodyPr/>
          <a:lstStyle/>
          <a:p>
            <a:pPr>
              <a:defRPr/>
            </a:pPr>
            <a:fld id="{F744B071-E932-44B1-A852-85DE6F425C2C}"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925690"/>
            <a:ext cx="1430867" cy="476391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98221" y="1106312"/>
            <a:ext cx="5178779" cy="440266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2993AE9-1EE2-419D-BAA6-13EA9BD25974}"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12"/>
          </p:nvPr>
        </p:nvSpPr>
        <p:spPr/>
        <p:txBody>
          <a:bodyPr/>
          <a:lstStyle/>
          <a:p>
            <a:pPr>
              <a:defRPr/>
            </a:pPr>
            <a:fld id="{FC0D728D-00E4-4DDB-9DBF-63508FDB0E60}"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0D7C5D92-D6F8-4FD0-BB46-E33B7526CD40}"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4979" y="2239430"/>
            <a:ext cx="6254044" cy="1362075"/>
          </a:xfrm>
        </p:spPr>
        <p:txBody>
          <a:bodyPr anchor="b"/>
          <a:lstStyle>
            <a:lvl1pPr algn="ctr">
              <a:defRPr sz="4000" b="0" cap="none" baseline="0"/>
            </a:lvl1pPr>
          </a:lstStyle>
          <a:p>
            <a:r>
              <a:rPr lang="en-US"/>
              <a:t>Click to edit Master title style</a:t>
            </a:r>
            <a:endParaRPr lang="en-US" dirty="0"/>
          </a:p>
        </p:txBody>
      </p:sp>
      <p:sp>
        <p:nvSpPr>
          <p:cNvPr id="3" name="Text Placeholder 2"/>
          <p:cNvSpPr>
            <a:spLocks noGrp="1"/>
          </p:cNvSpPr>
          <p:nvPr>
            <p:ph type="body" idx="1"/>
          </p:nvPr>
        </p:nvSpPr>
        <p:spPr>
          <a:xfrm>
            <a:off x="1456267" y="3725334"/>
            <a:ext cx="6231467" cy="1309511"/>
          </a:xfrm>
        </p:spPr>
        <p:txBody>
          <a:bodyPr anchor="t"/>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BB60D5E1-D95E-482A-8184-61FAD85FA4C9}"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12"/>
          </p:nvPr>
        </p:nvSpPr>
        <p:spPr/>
        <p:txBody>
          <a:bodyPr/>
          <a:lstStyle/>
          <a:p>
            <a:pPr>
              <a:defRPr/>
            </a:pPr>
            <a:fld id="{0EB9B1D2-DDA4-4363-A8DC-7E790FA782D5}"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Date Placeholder 4"/>
          <p:cNvSpPr>
            <a:spLocks noGrp="1"/>
          </p:cNvSpPr>
          <p:nvPr>
            <p:ph type="dt" sz="half" idx="10"/>
          </p:nvPr>
        </p:nvSpPr>
        <p:spPr/>
        <p:txBody>
          <a:bodyPr/>
          <a:lstStyle/>
          <a:p>
            <a:pPr>
              <a:defRPr/>
            </a:pPr>
            <a:fld id="{3B322068-C30F-4501-A2E7-FC22A51EF884}" type="datetime1">
              <a:rPr lang="en-US" smtClean="0">
                <a:solidFill>
                  <a:srgbClr val="000000"/>
                </a:solidFill>
              </a:rPr>
              <a:t>6/27/20</a:t>
            </a:fld>
            <a:endParaRPr lang="en-US">
              <a:solidFill>
                <a:srgbClr val="000000"/>
              </a:solidFill>
            </a:endParaRPr>
          </a:p>
        </p:txBody>
      </p:sp>
      <p:sp>
        <p:nvSpPr>
          <p:cNvPr id="6" name="Footer Placeholder 5"/>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7" name="Slide Number Placeholder 6"/>
          <p:cNvSpPr>
            <a:spLocks noGrp="1"/>
          </p:cNvSpPr>
          <p:nvPr>
            <p:ph type="sldNum" sz="quarter" idx="12"/>
          </p:nvPr>
        </p:nvSpPr>
        <p:spPr/>
        <p:txBody>
          <a:bodyPr/>
          <a:lstStyle/>
          <a:p>
            <a:pPr>
              <a:defRPr/>
            </a:pPr>
            <a:fld id="{6313AC0C-082F-4697-863E-0BED0FD791CD}" type="slidenum">
              <a:rPr lang="en-US" smtClean="0">
                <a:solidFill>
                  <a:srgbClr val="000000"/>
                </a:solidFill>
              </a:rPr>
              <a:pPr>
                <a:defRPr/>
              </a:pPr>
              <a:t>‹#›</a:t>
            </a:fld>
            <a:endParaRPr lang="en-US">
              <a:solidFill>
                <a:srgbClr val="000000"/>
              </a:solidFill>
            </a:endParaRPr>
          </a:p>
        </p:txBody>
      </p:sp>
      <p:sp>
        <p:nvSpPr>
          <p:cNvPr id="9" name="Content Placeholder 8"/>
          <p:cNvSpPr>
            <a:spLocks noGrp="1"/>
          </p:cNvSpPr>
          <p:nvPr>
            <p:ph sz="quarter" idx="13"/>
          </p:nvPr>
        </p:nvSpPr>
        <p:spPr>
          <a:xfrm>
            <a:off x="1298448" y="2121407"/>
            <a:ext cx="3200400" cy="36027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63440" y="2119313"/>
            <a:ext cx="3200400" cy="36052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57869" y="2122312"/>
            <a:ext cx="2939521" cy="820208"/>
          </a:xfrm>
        </p:spPr>
        <p:txBody>
          <a:bodyPr anchor="b">
            <a:norm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910669" y="2122311"/>
            <a:ext cx="2944368" cy="822960"/>
          </a:xfrm>
        </p:spPr>
        <p:txBody>
          <a:bodyPr anchor="b">
            <a:norm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pPr>
              <a:defRPr/>
            </a:pPr>
            <a:fld id="{8444E90D-0E2F-44A5-BAF8-E61C978C5329}" type="datetime1">
              <a:rPr lang="en-US" smtClean="0">
                <a:solidFill>
                  <a:srgbClr val="000000"/>
                </a:solidFill>
              </a:rPr>
              <a:t>6/27/20</a:t>
            </a:fld>
            <a:endParaRPr lang="en-US">
              <a:solidFill>
                <a:srgbClr val="000000"/>
              </a:solidFill>
            </a:endParaRPr>
          </a:p>
        </p:txBody>
      </p:sp>
      <p:sp>
        <p:nvSpPr>
          <p:cNvPr id="8" name="Footer Placeholder 7"/>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9" name="Slide Number Placeholder 8"/>
          <p:cNvSpPr>
            <a:spLocks noGrp="1"/>
          </p:cNvSpPr>
          <p:nvPr>
            <p:ph type="sldNum" sz="quarter" idx="12"/>
          </p:nvPr>
        </p:nvSpPr>
        <p:spPr/>
        <p:txBody>
          <a:bodyPr/>
          <a:lstStyle/>
          <a:p>
            <a:pPr>
              <a:defRPr/>
            </a:pPr>
            <a:fld id="{AAB354E9-4FBD-40BF-94B2-10A5F0249E0C}" type="slidenum">
              <a:rPr lang="en-US" smtClean="0">
                <a:solidFill>
                  <a:srgbClr val="000000"/>
                </a:solidFill>
              </a:rPr>
              <a:pPr>
                <a:defRPr/>
              </a:pPr>
              <a:t>‹#›</a:t>
            </a:fld>
            <a:endParaRPr lang="en-US">
              <a:solidFill>
                <a:srgbClr val="000000"/>
              </a:solidFill>
            </a:endParaRPr>
          </a:p>
        </p:txBody>
      </p:sp>
      <p:sp>
        <p:nvSpPr>
          <p:cNvPr id="11" name="Content Placeholder 10"/>
          <p:cNvSpPr>
            <a:spLocks noGrp="1"/>
          </p:cNvSpPr>
          <p:nvPr>
            <p:ph sz="quarter" idx="13"/>
          </p:nvPr>
        </p:nvSpPr>
        <p:spPr>
          <a:xfrm>
            <a:off x="1298448" y="2944368"/>
            <a:ext cx="3227832" cy="2779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45151" y="2944813"/>
            <a:ext cx="3227832" cy="2779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5A3D821E-57A8-45F6-BE4F-D5269FEEA8F6}" type="datetime1">
              <a:rPr lang="en-US" smtClean="0">
                <a:solidFill>
                  <a:srgbClr val="000000"/>
                </a:solidFill>
              </a:rPr>
              <a:t>6/27/20</a:t>
            </a:fld>
            <a:endParaRPr lang="en-US">
              <a:solidFill>
                <a:srgbClr val="000000"/>
              </a:solidFill>
            </a:endParaRPr>
          </a:p>
        </p:txBody>
      </p:sp>
      <p:sp>
        <p:nvSpPr>
          <p:cNvPr id="4" name="Footer Placeholder 3"/>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5" name="Slide Number Placeholder 4"/>
          <p:cNvSpPr>
            <a:spLocks noGrp="1"/>
          </p:cNvSpPr>
          <p:nvPr>
            <p:ph type="sldNum" sz="quarter" idx="12"/>
          </p:nvPr>
        </p:nvSpPr>
        <p:spPr/>
        <p:txBody>
          <a:bodyPr/>
          <a:lstStyle/>
          <a:p>
            <a:pPr>
              <a:defRPr/>
            </a:pPr>
            <a:fld id="{C21088A2-84CB-4042-93E4-4940915869F3}"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45B96C89-4DBE-4E12-A098-6C8479D72FE4}" type="datetime1">
              <a:rPr lang="en-US" smtClean="0">
                <a:solidFill>
                  <a:srgbClr val="000000"/>
                </a:solidFill>
              </a:rPr>
              <a:t>6/27/20</a:t>
            </a:fld>
            <a:endParaRPr lang="en-US">
              <a:solidFill>
                <a:srgbClr val="000000"/>
              </a:solidFill>
            </a:endParaRPr>
          </a:p>
        </p:txBody>
      </p:sp>
      <p:sp>
        <p:nvSpPr>
          <p:cNvPr id="3" name="Footer Placeholder 2"/>
          <p:cNvSpPr>
            <a:spLocks noGrp="1"/>
          </p:cNvSpPr>
          <p:nvPr>
            <p:ph type="ftr" sz="quarter" idx="11"/>
          </p:nvPr>
        </p:nvSpPr>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4" name="Slide Number Placeholder 3"/>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15"/>
          <p:cNvGrpSpPr/>
          <p:nvPr/>
        </p:nvGrpSpPr>
        <p:grpSpPr>
          <a:xfrm>
            <a:off x="0" y="0"/>
            <a:ext cx="9144000" cy="6858000"/>
            <a:chOff x="0" y="0"/>
            <a:chExt cx="9144000" cy="6858000"/>
          </a:xfrm>
        </p:grpSpPr>
        <p:sp>
          <p:nvSpPr>
            <p:cNvPr id="9" name="Rectangle 8"/>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Freeform 10"/>
          <p:cNvSpPr/>
          <p:nvPr/>
        </p:nvSpPr>
        <p:spPr>
          <a:xfrm rot="10800000">
            <a:off x="632177" y="6058038"/>
            <a:ext cx="772160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rot="60000">
            <a:off x="4468872" y="605163"/>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rot="60000">
            <a:off x="4471416" y="603504"/>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21540000">
            <a:off x="749204" y="576868"/>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1540000">
            <a:off x="749808" y="576072"/>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2371106" y="293953"/>
            <a:ext cx="567831" cy="567830"/>
          </a:xfrm>
          <a:prstGeom prst="rect">
            <a:avLst/>
          </a:prstGeom>
          <a:noFill/>
        </p:spPr>
      </p:pic>
      <p:pic>
        <p:nvPicPr>
          <p:cNvPr id="19"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6279647" y="333163"/>
            <a:ext cx="566928" cy="566928"/>
          </a:xfrm>
          <a:prstGeom prst="rect">
            <a:avLst/>
          </a:prstGeom>
          <a:noFill/>
        </p:spPr>
      </p:pic>
      <p:sp>
        <p:nvSpPr>
          <p:cNvPr id="2" name="Title 1"/>
          <p:cNvSpPr>
            <a:spLocks noGrp="1"/>
          </p:cNvSpPr>
          <p:nvPr>
            <p:ph type="title"/>
          </p:nvPr>
        </p:nvSpPr>
        <p:spPr>
          <a:xfrm rot="-60000">
            <a:off x="1108976" y="2020042"/>
            <a:ext cx="3064827" cy="1503037"/>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rot="60000">
            <a:off x="4854291" y="1150993"/>
            <a:ext cx="3020792" cy="4625489"/>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rot="-60000">
            <a:off x="1148125" y="3623748"/>
            <a:ext cx="3048891" cy="2100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rot="60000">
            <a:off x="6341698" y="5885672"/>
            <a:ext cx="1213821" cy="365125"/>
          </a:xfrm>
        </p:spPr>
        <p:txBody>
          <a:bodyPr/>
          <a:lstStyle/>
          <a:p>
            <a:pPr>
              <a:defRPr/>
            </a:pPr>
            <a:fld id="{FF155836-5C66-4DC7-9019-362793219CBD}" type="datetime1">
              <a:rPr lang="en-US" smtClean="0">
                <a:solidFill>
                  <a:srgbClr val="000000"/>
                </a:solidFill>
              </a:rPr>
              <a:t>6/27/20</a:t>
            </a:fld>
            <a:endParaRPr lang="en-US">
              <a:solidFill>
                <a:srgbClr val="000000"/>
              </a:solidFill>
            </a:endParaRPr>
          </a:p>
        </p:txBody>
      </p:sp>
      <p:sp>
        <p:nvSpPr>
          <p:cNvPr id="6" name="Footer Placeholder 5"/>
          <p:cNvSpPr>
            <a:spLocks noGrp="1"/>
          </p:cNvSpPr>
          <p:nvPr>
            <p:ph type="ftr" sz="quarter" idx="11"/>
          </p:nvPr>
        </p:nvSpPr>
        <p:spPr>
          <a:xfrm rot="-60000">
            <a:off x="914554" y="5829261"/>
            <a:ext cx="3522607" cy="365125"/>
          </a:xfrm>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7" name="Slide Number Placeholder 6"/>
          <p:cNvSpPr>
            <a:spLocks noGrp="1"/>
          </p:cNvSpPr>
          <p:nvPr>
            <p:ph type="sldNum" sz="quarter" idx="12"/>
          </p:nvPr>
        </p:nvSpPr>
        <p:spPr>
          <a:xfrm rot="60000">
            <a:off x="7557313" y="5896961"/>
            <a:ext cx="554023" cy="365125"/>
          </a:xfrm>
        </p:spPr>
        <p:txBody>
          <a:bodyPr/>
          <a:lstStyle/>
          <a:p>
            <a:pPr>
              <a:defRPr/>
            </a:pPr>
            <a:fld id="{EA57A6E7-34E0-4799-834B-449D43A37546}"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15"/>
          <p:cNvGrpSpPr/>
          <p:nvPr/>
        </p:nvGrpSpPr>
        <p:grpSpPr>
          <a:xfrm>
            <a:off x="0" y="0"/>
            <a:ext cx="9144000" cy="6858000"/>
            <a:chOff x="0" y="0"/>
            <a:chExt cx="9144000" cy="6858000"/>
          </a:xfrm>
        </p:grpSpPr>
        <p:sp>
          <p:nvSpPr>
            <p:cNvPr id="9" name="Rectangle 8"/>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Freeform 30"/>
          <p:cNvSpPr/>
          <p:nvPr/>
        </p:nvSpPr>
        <p:spPr>
          <a:xfrm rot="10800000">
            <a:off x="632177" y="6058038"/>
            <a:ext cx="772160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21540000">
            <a:off x="749204" y="576868"/>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rot="21540000">
            <a:off x="745058" y="575769"/>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rot="60000">
            <a:off x="4468872" y="605163"/>
            <a:ext cx="3788941" cy="5722296"/>
          </a:xfrm>
          <a:prstGeom prst="rect">
            <a:avLst/>
          </a:prstGeom>
          <a:solidFill>
            <a:schemeClr val="bg1"/>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rot="60000">
            <a:off x="4464768" y="603920"/>
            <a:ext cx="3788941" cy="5722296"/>
          </a:xfrm>
          <a:prstGeom prst="rect">
            <a:avLst/>
          </a:prstGeom>
          <a:blipFill dpi="0" rotWithShape="1">
            <a:blip r:embed="rId2"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descr="C:\Users\Administrator\Desktop\Pushpin Dev\Assets\pushpinLeft.png"/>
          <p:cNvPicPr>
            <a:picLocks noChangeAspect="1" noChangeArrowheads="1"/>
          </p:cNvPicPr>
          <p:nvPr/>
        </p:nvPicPr>
        <p:blipFill>
          <a:blip r:embed="rId3" cstate="print"/>
          <a:srcRect/>
          <a:stretch>
            <a:fillRect/>
          </a:stretch>
        </p:blipFill>
        <p:spPr bwMode="auto">
          <a:xfrm rot="1435684">
            <a:off x="2371106" y="293953"/>
            <a:ext cx="567831" cy="567830"/>
          </a:xfrm>
          <a:prstGeom prst="rect">
            <a:avLst/>
          </a:prstGeom>
          <a:noFill/>
        </p:spPr>
      </p:pic>
      <p:pic>
        <p:nvPicPr>
          <p:cNvPr id="15" name="Picture 2" descr="C:\Users\Administrator\Desktop\Pushpin Dev\Assets\pushpinLeft.png"/>
          <p:cNvPicPr>
            <a:picLocks noChangeAspect="1" noChangeArrowheads="1"/>
          </p:cNvPicPr>
          <p:nvPr/>
        </p:nvPicPr>
        <p:blipFill>
          <a:blip r:embed="rId3" cstate="print"/>
          <a:srcRect/>
          <a:stretch>
            <a:fillRect/>
          </a:stretch>
        </p:blipFill>
        <p:spPr bwMode="auto">
          <a:xfrm rot="4096196">
            <a:off x="6279647" y="333163"/>
            <a:ext cx="566928" cy="566928"/>
          </a:xfrm>
          <a:prstGeom prst="rect">
            <a:avLst/>
          </a:prstGeom>
          <a:noFill/>
        </p:spPr>
      </p:pic>
      <p:sp>
        <p:nvSpPr>
          <p:cNvPr id="2" name="Title 1"/>
          <p:cNvSpPr>
            <a:spLocks noGrp="1"/>
          </p:cNvSpPr>
          <p:nvPr>
            <p:ph type="title"/>
          </p:nvPr>
        </p:nvSpPr>
        <p:spPr>
          <a:xfrm rot="-60000">
            <a:off x="1106424" y="2020824"/>
            <a:ext cx="3063240" cy="1499616"/>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p:cNvSpPr>
          <p:nvPr>
            <p:ph type="pic" idx="1"/>
          </p:nvPr>
        </p:nvSpPr>
        <p:spPr>
          <a:xfrm rot="60000">
            <a:off x="4898615" y="1207272"/>
            <a:ext cx="2913863" cy="4539412"/>
          </a:xfrm>
          <a:ln w="101600" cap="rnd">
            <a:solidFill>
              <a:srgbClr val="FFFFFF"/>
            </a:solidFill>
          </a:ln>
          <a:effectLst>
            <a:outerShdw blurRad="88900" dir="2700000" algn="tl" rotWithShape="0">
              <a:prstClr val="black">
                <a:alpha val="4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rot="-60000">
            <a:off x="1152144" y="3621024"/>
            <a:ext cx="3044952" cy="210312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rot="60000">
            <a:off x="6345936" y="5888737"/>
            <a:ext cx="1213821" cy="365125"/>
          </a:xfrm>
        </p:spPr>
        <p:txBody>
          <a:bodyPr/>
          <a:lstStyle/>
          <a:p>
            <a:pPr>
              <a:defRPr/>
            </a:pPr>
            <a:fld id="{184B7E25-F2A4-4865-8179-6C9517D52E05}" type="datetime1">
              <a:rPr lang="en-US" smtClean="0">
                <a:solidFill>
                  <a:srgbClr val="000000"/>
                </a:solidFill>
              </a:rPr>
              <a:t>6/27/20</a:t>
            </a:fld>
            <a:endParaRPr lang="en-US">
              <a:solidFill>
                <a:srgbClr val="000000"/>
              </a:solidFill>
            </a:endParaRPr>
          </a:p>
        </p:txBody>
      </p:sp>
      <p:sp>
        <p:nvSpPr>
          <p:cNvPr id="6" name="Footer Placeholder 5"/>
          <p:cNvSpPr>
            <a:spLocks noGrp="1"/>
          </p:cNvSpPr>
          <p:nvPr>
            <p:ph type="ftr" sz="quarter" idx="11"/>
          </p:nvPr>
        </p:nvSpPr>
        <p:spPr>
          <a:xfrm rot="-60000">
            <a:off x="914569" y="5831037"/>
            <a:ext cx="3319043" cy="365125"/>
          </a:xfrm>
        </p:spPr>
        <p:txBody>
          <a:bodyPr/>
          <a:lstStyle/>
          <a:p>
            <a:pPr>
              <a:defRPr/>
            </a:pPr>
            <a:r>
              <a:rPr lang="en-IN">
                <a:solidFill>
                  <a:srgbClr val="000000"/>
                </a:solidFill>
              </a:rPr>
              <a:t>Title of the Project              Department of CSE, BMSCE               2019-20                  </a:t>
            </a:r>
            <a:endParaRPr lang="en-US">
              <a:solidFill>
                <a:srgbClr val="000000"/>
              </a:solidFill>
            </a:endParaRPr>
          </a:p>
        </p:txBody>
      </p:sp>
      <p:sp>
        <p:nvSpPr>
          <p:cNvPr id="7" name="Slide Number Placeholder 6"/>
          <p:cNvSpPr>
            <a:spLocks noGrp="1"/>
          </p:cNvSpPr>
          <p:nvPr>
            <p:ph type="sldNum" sz="quarter" idx="12"/>
          </p:nvPr>
        </p:nvSpPr>
        <p:spPr>
          <a:xfrm rot="60000">
            <a:off x="7562089" y="5900026"/>
            <a:ext cx="554023" cy="365125"/>
          </a:xfrm>
        </p:spPr>
        <p:txBody>
          <a:bodyPr/>
          <a:lstStyle/>
          <a:p>
            <a:pPr>
              <a:defRPr/>
            </a:pPr>
            <a:fld id="{6FBEBF2F-6C0D-4E2E-881F-F2D5DBA7C653}" type="slidenum">
              <a:rPr lang="en-US" smtClean="0">
                <a:solidFill>
                  <a:srgbClr val="000000"/>
                </a:solidFill>
              </a:rPr>
              <a:pPr>
                <a:defRPr/>
              </a:pPr>
              <a:t>‹#›</a:t>
            </a:fld>
            <a:endParaRPr lang="en-US">
              <a:solidFill>
                <a:srgbClr val="000000"/>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5.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grpSp>
        <p:nvGrpSpPr>
          <p:cNvPr id="7" name="Group 15"/>
          <p:cNvGrpSpPr/>
          <p:nvPr/>
        </p:nvGrpSpPr>
        <p:grpSpPr>
          <a:xfrm>
            <a:off x="0" y="0"/>
            <a:ext cx="9144000" cy="6858000"/>
            <a:chOff x="0" y="0"/>
            <a:chExt cx="9144000" cy="6858000"/>
          </a:xfrm>
        </p:grpSpPr>
        <p:sp>
          <p:nvSpPr>
            <p:cNvPr id="8" name="Rectangle 7"/>
            <p:cNvSpPr/>
            <p:nvPr/>
          </p:nvSpPr>
          <p:spPr>
            <a:xfrm>
              <a:off x="0" y="0"/>
              <a:ext cx="7162800" cy="6858000"/>
            </a:xfrm>
            <a:prstGeom prst="rect">
              <a:avLst/>
            </a:prstGeom>
            <a:gradFill flip="none" rotWithShape="1">
              <a:gsLst>
                <a:gs pos="0">
                  <a:srgbClr val="010101">
                    <a:alpha val="51765"/>
                  </a:srgbClr>
                </a:gs>
                <a:gs pos="60000">
                  <a:srgbClr val="FEFEFE">
                    <a:alpha val="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143000" y="0"/>
              <a:ext cx="8001000" cy="6858000"/>
            </a:xfrm>
            <a:prstGeom prst="rect">
              <a:avLst/>
            </a:prstGeom>
            <a:gradFill flip="none" rotWithShape="1">
              <a:gsLst>
                <a:gs pos="0">
                  <a:srgbClr val="010101">
                    <a:alpha val="56000"/>
                  </a:srgbClr>
                </a:gs>
                <a:gs pos="61000">
                  <a:srgbClr val="FEFEFE">
                    <a:alpha val="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Freeform 9"/>
          <p:cNvSpPr/>
          <p:nvPr/>
        </p:nvSpPr>
        <p:spPr>
          <a:xfrm rot="10800000">
            <a:off x="628650" y="6069330"/>
            <a:ext cx="7920991" cy="537210"/>
          </a:xfrm>
          <a:custGeom>
            <a:avLst/>
            <a:gdLst>
              <a:gd name="connsiteX0" fmla="*/ 0 w 7955280"/>
              <a:gd name="connsiteY0" fmla="*/ 495300 h 495300"/>
              <a:gd name="connsiteX1" fmla="*/ 169546 w 7955280"/>
              <a:gd name="connsiteY1" fmla="*/ 0 h 495300"/>
              <a:gd name="connsiteX2" fmla="*/ 7785734 w 7955280"/>
              <a:gd name="connsiteY2" fmla="*/ 0 h 495300"/>
              <a:gd name="connsiteX3" fmla="*/ 7955280 w 7955280"/>
              <a:gd name="connsiteY3" fmla="*/ 495300 h 495300"/>
              <a:gd name="connsiteX4" fmla="*/ 0 w 7955280"/>
              <a:gd name="connsiteY4" fmla="*/ 495300 h 495300"/>
              <a:gd name="connsiteX0" fmla="*/ 0 w 7955280"/>
              <a:gd name="connsiteY0" fmla="*/ 495300 h 495300"/>
              <a:gd name="connsiteX1" fmla="*/ 169546 w 7955280"/>
              <a:gd name="connsiteY1" fmla="*/ 0 h 495300"/>
              <a:gd name="connsiteX2" fmla="*/ 3966210 w 7955280"/>
              <a:gd name="connsiteY2" fmla="*/ 95250 h 495300"/>
              <a:gd name="connsiteX3" fmla="*/ 7785734 w 7955280"/>
              <a:gd name="connsiteY3" fmla="*/ 0 h 495300"/>
              <a:gd name="connsiteX4" fmla="*/ 7955280 w 7955280"/>
              <a:gd name="connsiteY4" fmla="*/ 495300 h 495300"/>
              <a:gd name="connsiteX5" fmla="*/ 0 w 7955280"/>
              <a:gd name="connsiteY5" fmla="*/ 49530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55280" h="495300">
                <a:moveTo>
                  <a:pt x="0" y="495300"/>
                </a:moveTo>
                <a:lnTo>
                  <a:pt x="169546" y="0"/>
                </a:lnTo>
                <a:lnTo>
                  <a:pt x="3966210" y="95250"/>
                </a:lnTo>
                <a:lnTo>
                  <a:pt x="7785734" y="0"/>
                </a:lnTo>
                <a:lnTo>
                  <a:pt x="7955280" y="495300"/>
                </a:lnTo>
                <a:lnTo>
                  <a:pt x="0" y="495300"/>
                </a:lnTo>
                <a:close/>
              </a:path>
            </a:pathLst>
          </a:custGeom>
          <a:gradFill flip="none" rotWithShape="1">
            <a:gsLst>
              <a:gs pos="30000">
                <a:srgbClr val="010101">
                  <a:alpha val="34000"/>
                </a:srgbClr>
              </a:gs>
              <a:gs pos="100000">
                <a:srgbClr val="010101">
                  <a:alpha val="26000"/>
                </a:srgbClr>
              </a:gs>
            </a:gsLst>
            <a:path path="circle">
              <a:fillToRect l="50000" t="50000" r="50000" b="50000"/>
            </a:path>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31520" y="575310"/>
            <a:ext cx="7696200" cy="5715000"/>
          </a:xfrm>
          <a:prstGeom prst="rect">
            <a:avLst/>
          </a:prstGeom>
          <a:solidFill>
            <a:schemeClr val="bg1">
              <a:lumMod val="75000"/>
              <a:lumOff val="25000"/>
            </a:schemeClr>
          </a:solid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31520" y="576072"/>
            <a:ext cx="7696200" cy="5715000"/>
          </a:xfrm>
          <a:prstGeom prst="rect">
            <a:avLst/>
          </a:prstGeom>
          <a:blipFill dpi="0" rotWithShape="1">
            <a:blip r:embed="rId14" cstate="print">
              <a:alphaModFix amt="20000"/>
              <a:grayscl/>
              <a:lum contrast="12000"/>
            </a:blip>
            <a:srcRect/>
            <a:tile tx="0" ty="0" sx="100000" sy="100000" flip="none" algn="tl"/>
          </a:blipFill>
          <a:ln w="6350">
            <a:noFill/>
          </a:ln>
          <a:effectLst>
            <a:outerShdw blurRad="101600" dist="508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2" descr="C:\Users\Administrator\Desktop\Pushpin Dev\Assets\pushpinLeft.png"/>
          <p:cNvPicPr>
            <a:picLocks noChangeAspect="1" noChangeArrowheads="1"/>
          </p:cNvPicPr>
          <p:nvPr/>
        </p:nvPicPr>
        <p:blipFill>
          <a:blip r:embed="rId15" cstate="print"/>
          <a:srcRect/>
          <a:stretch>
            <a:fillRect/>
          </a:stretch>
        </p:blipFill>
        <p:spPr bwMode="auto">
          <a:xfrm rot="1435684">
            <a:off x="543741" y="273091"/>
            <a:ext cx="567831" cy="567830"/>
          </a:xfrm>
          <a:prstGeom prst="rect">
            <a:avLst/>
          </a:prstGeom>
          <a:noFill/>
        </p:spPr>
      </p:pic>
      <p:pic>
        <p:nvPicPr>
          <p:cNvPr id="14" name="Picture 2" descr="C:\Users\Administrator\Desktop\Pushpin Dev\Assets\pushpinLeft.png"/>
          <p:cNvPicPr>
            <a:picLocks noChangeAspect="1" noChangeArrowheads="1"/>
          </p:cNvPicPr>
          <p:nvPr/>
        </p:nvPicPr>
        <p:blipFill>
          <a:blip r:embed="rId15" cstate="print"/>
          <a:srcRect/>
          <a:stretch>
            <a:fillRect/>
          </a:stretch>
        </p:blipFill>
        <p:spPr bwMode="auto">
          <a:xfrm rot="4096196">
            <a:off x="8115079" y="298163"/>
            <a:ext cx="566928" cy="566928"/>
          </a:xfrm>
          <a:prstGeom prst="rect">
            <a:avLst/>
          </a:prstGeom>
          <a:noFill/>
        </p:spPr>
      </p:pic>
      <p:sp>
        <p:nvSpPr>
          <p:cNvPr id="2" name="Title Placeholder 1"/>
          <p:cNvSpPr>
            <a:spLocks noGrp="1"/>
          </p:cNvSpPr>
          <p:nvPr>
            <p:ph type="title"/>
          </p:nvPr>
        </p:nvSpPr>
        <p:spPr>
          <a:xfrm>
            <a:off x="1095023" y="817582"/>
            <a:ext cx="6965245" cy="120248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63040" y="2119257"/>
            <a:ext cx="6196405" cy="360381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454588" y="5809152"/>
            <a:ext cx="1213821" cy="365125"/>
          </a:xfrm>
          <a:prstGeom prst="rect">
            <a:avLst/>
          </a:prstGeom>
        </p:spPr>
        <p:txBody>
          <a:bodyPr vert="horz" lIns="91440" tIns="45720" rIns="91440" bIns="45720" rtlCol="0" anchor="ctr"/>
          <a:lstStyle>
            <a:lvl1pPr algn="r">
              <a:defRPr sz="1200">
                <a:solidFill>
                  <a:schemeClr val="tx2"/>
                </a:solidFill>
                <a:latin typeface="Rage Italic" pitchFamily="66" charset="0"/>
              </a:defRPr>
            </a:lvl1pPr>
          </a:lstStyle>
          <a:p>
            <a:pPr fontAlgn="base">
              <a:spcBef>
                <a:spcPct val="0"/>
              </a:spcBef>
              <a:spcAft>
                <a:spcPct val="0"/>
              </a:spcAft>
              <a:defRPr/>
            </a:pPr>
            <a:fld id="{0030103E-9139-4359-82F3-150D0EC45913}" type="datetime1">
              <a:rPr lang="en-US" smtClean="0">
                <a:solidFill>
                  <a:srgbClr val="000000"/>
                </a:solidFill>
              </a:rPr>
              <a:t>6/27/20</a:t>
            </a:fld>
            <a:endParaRPr lang="en-US">
              <a:solidFill>
                <a:srgbClr val="000000"/>
              </a:solidFill>
            </a:endParaRPr>
          </a:p>
        </p:txBody>
      </p:sp>
      <p:sp>
        <p:nvSpPr>
          <p:cNvPr id="5" name="Footer Placeholder 4"/>
          <p:cNvSpPr>
            <a:spLocks noGrp="1"/>
          </p:cNvSpPr>
          <p:nvPr>
            <p:ph type="ftr" sz="quarter" idx="3"/>
          </p:nvPr>
        </p:nvSpPr>
        <p:spPr>
          <a:xfrm>
            <a:off x="914401" y="5809152"/>
            <a:ext cx="5540188" cy="365125"/>
          </a:xfrm>
          <a:prstGeom prst="rect">
            <a:avLst/>
          </a:prstGeom>
        </p:spPr>
        <p:txBody>
          <a:bodyPr vert="horz" lIns="91440" tIns="45720" rIns="91440" bIns="45720" rtlCol="0" anchor="ctr"/>
          <a:lstStyle>
            <a:lvl1pPr algn="l">
              <a:defRPr sz="1400">
                <a:solidFill>
                  <a:schemeClr val="tx2"/>
                </a:solidFill>
                <a:latin typeface="Rage Italic" pitchFamily="66" charset="0"/>
              </a:defRPr>
            </a:lvl1pPr>
          </a:lstStyle>
          <a:p>
            <a:pPr fontAlgn="base">
              <a:spcBef>
                <a:spcPct val="0"/>
              </a:spcBef>
              <a:spcAft>
                <a:spcPct val="0"/>
              </a:spcAft>
              <a:defRPr/>
            </a:pPr>
            <a:r>
              <a:rPr lang="en-IN">
                <a:solidFill>
                  <a:srgbClr val="000000"/>
                </a:solidFill>
              </a:rPr>
              <a:t>Title of the Project              Department of CSE, BMSCE               2019-20                  </a:t>
            </a:r>
            <a:endParaRPr lang="en-US">
              <a:solidFill>
                <a:srgbClr val="000000"/>
              </a:solidFill>
            </a:endParaRPr>
          </a:p>
        </p:txBody>
      </p:sp>
      <p:sp>
        <p:nvSpPr>
          <p:cNvPr id="6" name="Slide Number Placeholder 5"/>
          <p:cNvSpPr>
            <a:spLocks noGrp="1"/>
          </p:cNvSpPr>
          <p:nvPr>
            <p:ph type="sldNum" sz="quarter" idx="4"/>
          </p:nvPr>
        </p:nvSpPr>
        <p:spPr>
          <a:xfrm>
            <a:off x="7670202" y="5809152"/>
            <a:ext cx="554023" cy="365125"/>
          </a:xfrm>
          <a:prstGeom prst="rect">
            <a:avLst/>
          </a:prstGeom>
        </p:spPr>
        <p:txBody>
          <a:bodyPr vert="horz" lIns="91440" tIns="45720" rIns="91440" bIns="45720" rtlCol="0" anchor="ctr"/>
          <a:lstStyle>
            <a:lvl1pPr algn="r">
              <a:defRPr sz="1400">
                <a:solidFill>
                  <a:schemeClr val="tx2"/>
                </a:solidFill>
                <a:latin typeface="Rage Italic" pitchFamily="66" charset="0"/>
              </a:defRPr>
            </a:lvl1pPr>
          </a:lstStyle>
          <a:p>
            <a:pPr fontAlgn="base">
              <a:spcBef>
                <a:spcPct val="0"/>
              </a:spcBef>
              <a:spcAft>
                <a:spcPct val="0"/>
              </a:spcAft>
              <a:defRPr/>
            </a:pPr>
            <a:fld id="{23017F0C-06E0-4FA3-95A1-1C9F3D6A884C}" type="slidenum">
              <a:rPr lang="en-US" smtClean="0">
                <a:solidFill>
                  <a:srgbClr val="000000"/>
                </a:solidFill>
              </a:rPr>
              <a:pPr fontAlgn="base">
                <a:spcBef>
                  <a:spcPct val="0"/>
                </a:spcBef>
                <a:spcAft>
                  <a:spcPct val="0"/>
                </a:spcAft>
                <a:defRPr/>
              </a:pPr>
              <a:t>‹#›</a:t>
            </a:fld>
            <a:endParaRPr lang="en-US">
              <a:solidFill>
                <a:srgbClr val="000000"/>
              </a:solidFill>
            </a:endParaRPr>
          </a:p>
        </p:txBody>
      </p:sp>
    </p:spTree>
  </p:cSld>
  <p:clrMap bg1="lt1" tx1="dk1" bg2="lt2" tx2="dk2" accent1="accent1" accent2="accent2" accent3="accent3" accent4="accent4" accent5="accent5" accent6="accent6" hlink="hlink" folHlink="folHlink"/>
  <p:sldLayoutIdLst>
    <p:sldLayoutId id="2147484465" r:id="rId1"/>
    <p:sldLayoutId id="2147484466" r:id="rId2"/>
    <p:sldLayoutId id="2147484467" r:id="rId3"/>
    <p:sldLayoutId id="2147484468" r:id="rId4"/>
    <p:sldLayoutId id="2147484469" r:id="rId5"/>
    <p:sldLayoutId id="2147484470" r:id="rId6"/>
    <p:sldLayoutId id="2147484471" r:id="rId7"/>
    <p:sldLayoutId id="2147484472" r:id="rId8"/>
    <p:sldLayoutId id="2147484473" r:id="rId9"/>
    <p:sldLayoutId id="2147484474" r:id="rId10"/>
    <p:sldLayoutId id="2147484475"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2"/>
        </a:buClr>
        <a:buSzPct val="85000"/>
        <a:buFont typeface="Brush Script MT" pitchFamily="66" charset="0"/>
        <a:buChar char="O"/>
        <a:defRPr sz="2400" kern="1200">
          <a:solidFill>
            <a:schemeClr val="tx1"/>
          </a:solidFill>
          <a:latin typeface="+mn-lt"/>
          <a:ea typeface="+mn-ea"/>
          <a:cs typeface="+mn-cs"/>
        </a:defRPr>
      </a:lvl1pPr>
      <a:lvl2pPr marL="640080" indent="-274320" algn="l" defTabSz="914400" rtl="0" eaLnBrk="1" latinLnBrk="0" hangingPunct="1">
        <a:spcBef>
          <a:spcPct val="20000"/>
        </a:spcBef>
        <a:buClr>
          <a:schemeClr val="accent2"/>
        </a:buClr>
        <a:buSzPct val="85000"/>
        <a:buFont typeface="Brush Script MT" pitchFamily="66" charset="0"/>
        <a:buChar char="O"/>
        <a:defRPr sz="2200" kern="1200">
          <a:solidFill>
            <a:schemeClr val="tx1"/>
          </a:solidFill>
          <a:latin typeface="+mn-lt"/>
          <a:ea typeface="+mn-ea"/>
          <a:cs typeface="+mn-cs"/>
        </a:defRPr>
      </a:lvl2pPr>
      <a:lvl3pPr marL="914400" indent="-228600" algn="l" defTabSz="914400" rtl="0" eaLnBrk="1" latinLnBrk="0" hangingPunct="1">
        <a:spcBef>
          <a:spcPct val="20000"/>
        </a:spcBef>
        <a:buClr>
          <a:schemeClr val="accent2"/>
        </a:buClr>
        <a:buSzPct val="85000"/>
        <a:buFont typeface="Brush Script MT" pitchFamily="66" charset="0"/>
        <a:buChar char="O"/>
        <a:defRPr sz="2000" kern="1200">
          <a:solidFill>
            <a:schemeClr val="tx1"/>
          </a:solidFill>
          <a:latin typeface="+mn-lt"/>
          <a:ea typeface="+mn-ea"/>
          <a:cs typeface="+mn-cs"/>
        </a:defRPr>
      </a:lvl3pPr>
      <a:lvl4pPr marL="1280160" indent="-228600" algn="l" defTabSz="914400" rtl="0" eaLnBrk="1" latinLnBrk="0" hangingPunct="1">
        <a:spcBef>
          <a:spcPct val="20000"/>
        </a:spcBef>
        <a:buClr>
          <a:schemeClr val="accent2"/>
        </a:buClr>
        <a:buSzPct val="85000"/>
        <a:buFont typeface="Brush Script MT" pitchFamily="66" charset="0"/>
        <a:buChar char="O"/>
        <a:defRPr sz="1800" kern="1200">
          <a:solidFill>
            <a:schemeClr val="tx1"/>
          </a:solidFill>
          <a:latin typeface="+mn-lt"/>
          <a:ea typeface="+mn-ea"/>
          <a:cs typeface="+mn-cs"/>
        </a:defRPr>
      </a:lvl4pPr>
      <a:lvl5pPr marL="164592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5pPr>
      <a:lvl6pPr marL="201168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6pPr>
      <a:lvl7pPr marL="237744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7pPr>
      <a:lvl8pPr marL="274320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8pPr>
      <a:lvl9pPr marL="3108960" indent="-228600" algn="l" defTabSz="914400" rtl="0" eaLnBrk="1" latinLnBrk="0" hangingPunct="1">
        <a:spcBef>
          <a:spcPct val="20000"/>
        </a:spcBef>
        <a:buClr>
          <a:schemeClr val="accent2"/>
        </a:buClr>
        <a:buSzPct val="85000"/>
        <a:buFont typeface="Brush Script MT" pitchFamily="66" charset="0"/>
        <a:buChar char="O"/>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ctrTitle"/>
          </p:nvPr>
        </p:nvSpPr>
        <p:spPr>
          <a:xfrm>
            <a:off x="1187624" y="980728"/>
            <a:ext cx="6517207" cy="1872208"/>
          </a:xfrm>
        </p:spPr>
        <p:txBody>
          <a:bodyPr>
            <a:noAutofit/>
          </a:bodyPr>
          <a:lstStyle/>
          <a:p>
            <a:r>
              <a:rPr lang="en-GB" sz="3200" b="1" u="sng" cap="all" dirty="0">
                <a:ln/>
                <a:effectLst>
                  <a:outerShdw blurRad="19685" dist="12700" dir="5400000" algn="tl" rotWithShape="0">
                    <a:schemeClr val="accent1">
                      <a:satMod val="130000"/>
                      <a:alpha val="60000"/>
                    </a:schemeClr>
                  </a:outerShdw>
                  <a:reflection blurRad="10000" stA="55000" endPos="48000" dist="500" dir="5400000" sy="-100000" algn="bl" rotWithShape="0"/>
                </a:effectLst>
                <a:cs typeface="Times New Roman" pitchFamily="18" charset="0"/>
              </a:rPr>
              <a:t>Voice Based  application for Visually impaired people</a:t>
            </a:r>
            <a:endParaRPr lang="en-US" sz="3200" u="sng" dirty="0">
              <a:cs typeface="Times New Roman" pitchFamily="18" charset="0"/>
            </a:endParaRPr>
          </a:p>
        </p:txBody>
      </p:sp>
      <p:sp>
        <p:nvSpPr>
          <p:cNvPr id="16" name="Subtitle 15"/>
          <p:cNvSpPr>
            <a:spLocks noGrp="1"/>
          </p:cNvSpPr>
          <p:nvPr>
            <p:ph type="subTitle" idx="1"/>
          </p:nvPr>
        </p:nvSpPr>
        <p:spPr>
          <a:xfrm>
            <a:off x="1187624" y="3212976"/>
            <a:ext cx="6912767" cy="2520280"/>
          </a:xfrm>
        </p:spPr>
        <p:txBody>
          <a:bodyPr>
            <a:normAutofit fontScale="85000" lnSpcReduction="10000"/>
          </a:bodyPr>
          <a:lstStyle/>
          <a:p>
            <a:pPr lvl="0" algn="l"/>
            <a:r>
              <a:rPr lang="en-IN" dirty="0">
                <a:solidFill>
                  <a:prstClr val="black"/>
                </a:solidFill>
              </a:rPr>
              <a:t>DEEPTHI.R(1BM16CS030)            HARINI.B.M(1BM16CS033)  </a:t>
            </a:r>
          </a:p>
          <a:p>
            <a:pPr lvl="0" algn="l"/>
            <a:r>
              <a:rPr lang="en-IN" dirty="0">
                <a:solidFill>
                  <a:prstClr val="black"/>
                </a:solidFill>
              </a:rPr>
              <a:t>KRITHIKA.G.M(1BM16CS043)    ZAINA AHAD(1BM16CS149)</a:t>
            </a:r>
          </a:p>
          <a:p>
            <a:pPr lvl="0" algn="l"/>
            <a:r>
              <a:rPr lang="en-IN" dirty="0">
                <a:solidFill>
                  <a:prstClr val="black"/>
                </a:solidFill>
              </a:rPr>
              <a:t>	                </a:t>
            </a:r>
          </a:p>
          <a:p>
            <a:pPr lvl="0" algn="l"/>
            <a:r>
              <a:rPr lang="en-IN" dirty="0">
                <a:solidFill>
                  <a:prstClr val="black"/>
                </a:solidFill>
              </a:rPr>
              <a:t>		   PRADEEP SADANAND</a:t>
            </a:r>
          </a:p>
          <a:p>
            <a:pPr lvl="0" algn="l"/>
            <a:r>
              <a:rPr lang="en-IN" dirty="0">
                <a:solidFill>
                  <a:prstClr val="black"/>
                </a:solidFill>
              </a:rPr>
              <a:t>                               ASSISTANT PROFESSOR</a:t>
            </a:r>
          </a:p>
          <a:p>
            <a:pPr lvl="0" algn="l"/>
            <a:r>
              <a:rPr lang="en-IN" dirty="0">
                <a:solidFill>
                  <a:prstClr val="black"/>
                </a:solidFill>
              </a:rPr>
              <a:t>           Department of Computer Science and Engineering</a:t>
            </a:r>
          </a:p>
          <a:p>
            <a:pPr lvl="0" algn="l"/>
            <a:r>
              <a:rPr lang="en-US" dirty="0">
                <a:solidFill>
                  <a:prstClr val="black"/>
                </a:solidFill>
              </a:rPr>
              <a:t>                        B.M.S College of Engineering</a:t>
            </a:r>
          </a:p>
          <a:p>
            <a:pPr lvl="0" algn="l"/>
            <a:endParaRPr lang="en-US" dirty="0">
              <a:solidFill>
                <a:prstClr val="black"/>
              </a:solidFill>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8126" y="606770"/>
            <a:ext cx="1024412" cy="73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6725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045" y="188640"/>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IMPLEMENTATION</a:t>
            </a:r>
          </a:p>
        </p:txBody>
      </p:sp>
      <p:sp>
        <p:nvSpPr>
          <p:cNvPr id="3" name="Content Placeholder 2"/>
          <p:cNvSpPr>
            <a:spLocks noGrp="1"/>
          </p:cNvSpPr>
          <p:nvPr>
            <p:ph idx="1"/>
          </p:nvPr>
        </p:nvSpPr>
        <p:spPr>
          <a:xfrm>
            <a:off x="1204923" y="1178448"/>
            <a:ext cx="3871133" cy="4554807"/>
          </a:xfrm>
        </p:spPr>
        <p:txBody>
          <a:bodyPr>
            <a:normAutofit fontScale="92500" lnSpcReduction="20000"/>
          </a:bodyPr>
          <a:lstStyle/>
          <a:p>
            <a:pPr marL="0" indent="0">
              <a:buNone/>
            </a:pPr>
            <a:r>
              <a:rPr lang="en-US" sz="1800" dirty="0">
                <a:latin typeface="Times New Roman" panose="02020603050405020304" pitchFamily="18" charset="0"/>
                <a:cs typeface="Times New Roman" panose="02020603050405020304" pitchFamily="18" charset="0"/>
              </a:rPr>
              <a:t>Advanced Encryption Standard (AES) Algorithm :</a:t>
            </a:r>
          </a:p>
          <a:p>
            <a:pPr marL="0" indent="0">
              <a:buNone/>
            </a:pPr>
            <a:r>
              <a:rPr lang="en-US" sz="1800" dirty="0">
                <a:latin typeface="Times New Roman" panose="02020603050405020304" pitchFamily="18" charset="0"/>
                <a:cs typeface="Times New Roman" panose="02020603050405020304" pitchFamily="18" charset="0"/>
              </a:rPr>
              <a:t>The features of AES are as follows :</a:t>
            </a:r>
          </a:p>
          <a:p>
            <a:r>
              <a:rPr lang="en-US" sz="1800" dirty="0">
                <a:latin typeface="Times New Roman" panose="02020603050405020304" pitchFamily="18" charset="0"/>
                <a:cs typeface="Times New Roman" panose="02020603050405020304" pitchFamily="18" charset="0"/>
              </a:rPr>
              <a:t>Symmetric key symmetric block cipher</a:t>
            </a:r>
          </a:p>
          <a:p>
            <a:r>
              <a:rPr lang="en-US" sz="1800" dirty="0">
                <a:latin typeface="Times New Roman" panose="02020603050405020304" pitchFamily="18" charset="0"/>
                <a:cs typeface="Times New Roman" panose="02020603050405020304" pitchFamily="18" charset="0"/>
              </a:rPr>
              <a:t>128-bit data, 128/192/256-bit keys</a:t>
            </a:r>
          </a:p>
          <a:p>
            <a:r>
              <a:rPr lang="en-US" sz="1800" dirty="0">
                <a:latin typeface="Times New Roman" panose="02020603050405020304" pitchFamily="18" charset="0"/>
                <a:cs typeface="Times New Roman" panose="02020603050405020304" pitchFamily="18" charset="0"/>
              </a:rPr>
              <a:t>Stronger and faster than Triple-DES</a:t>
            </a:r>
          </a:p>
          <a:p>
            <a:r>
              <a:rPr lang="en-US" sz="1800" dirty="0">
                <a:latin typeface="Times New Roman" panose="02020603050405020304" pitchFamily="18" charset="0"/>
                <a:cs typeface="Times New Roman" panose="02020603050405020304" pitchFamily="18" charset="0"/>
              </a:rPr>
              <a:t>Software implementable in C and Java</a:t>
            </a:r>
          </a:p>
          <a:p>
            <a:pPr marL="0" indent="0" algn="just">
              <a:buNone/>
            </a:pPr>
            <a:endParaRPr lang="en-IN" sz="1900" dirty="0">
              <a:latin typeface="Times New Roman" panose="02020603050405020304" pitchFamily="18" charset="0"/>
              <a:cs typeface="Times New Roman" panose="02020603050405020304" pitchFamily="18" charset="0"/>
            </a:endParaRPr>
          </a:p>
          <a:p>
            <a:pPr marL="0" indent="0" algn="just">
              <a:buNone/>
            </a:pPr>
            <a:r>
              <a:rPr lang="en-IN" sz="1900" dirty="0">
                <a:latin typeface="Times New Roman" panose="02020603050405020304" pitchFamily="18" charset="0"/>
                <a:cs typeface="Times New Roman" panose="02020603050405020304" pitchFamily="18" charset="0"/>
              </a:rPr>
              <a:t>AES is impossible to hack without having adequate knowledge about the input key. The flexibility with key length is another advantage of the AES algorithm. It is a strong cipher and provides high security. The only disadvantage of this type of encryption algorithm would be the simplicity of the key which is used which might lead to an attack sometime. </a:t>
            </a:r>
            <a:endParaRPr lang="en-US" sz="1900" dirty="0">
              <a:latin typeface="Times New Roman" panose="02020603050405020304" pitchFamily="18" charset="0"/>
              <a:cs typeface="Times New Roman" panose="02020603050405020304" pitchFamily="18" charset="0"/>
            </a:endParaRPr>
          </a:p>
          <a:p>
            <a:endParaRPr lang="en-US" dirty="0"/>
          </a:p>
          <a:p>
            <a:endParaRPr lang="en-US" dirty="0"/>
          </a:p>
          <a:p>
            <a:pPr marL="0" indent="0">
              <a:buNone/>
            </a:pPr>
            <a:endParaRPr lang="en-US" dirty="0"/>
          </a:p>
          <a:p>
            <a:endParaRPr lang="en-US" dirty="0"/>
          </a:p>
        </p:txBody>
      </p:sp>
      <p:sp>
        <p:nvSpPr>
          <p:cNvPr id="4" name="Footer Placeholder 3"/>
          <p:cNvSpPr>
            <a:spLocks noGrp="1"/>
          </p:cNvSpPr>
          <p:nvPr>
            <p:ph type="ftr" sz="quarter" idx="11"/>
          </p:nvPr>
        </p:nvSpPr>
        <p:spPr>
          <a:xfrm>
            <a:off x="914400" y="5809152"/>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10</a:t>
            </a:fld>
            <a:endParaRPr lang="en-US">
              <a:solidFill>
                <a:srgbClr val="000000"/>
              </a:solidFill>
            </a:endParaRPr>
          </a:p>
        </p:txBody>
      </p:sp>
      <p:pic>
        <p:nvPicPr>
          <p:cNvPr id="6" name="Picture 2">
            <a:extLst>
              <a:ext uri="{FF2B5EF4-FFF2-40B4-BE49-F238E27FC236}">
                <a16:creationId xmlns:a16="http://schemas.microsoft.com/office/drawing/2014/main" id="{62A00E88-8546-C647-8266-4E2F746507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3705" y="683723"/>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DE75DBBC-AE96-2E4E-B6BB-766D76B9A2FA}"/>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5060197" y="1924349"/>
            <a:ext cx="2952328" cy="3275681"/>
          </a:xfrm>
          <a:prstGeom prst="rect">
            <a:avLst/>
          </a:prstGeom>
        </p:spPr>
      </p:pic>
    </p:spTree>
    <p:extLst>
      <p:ext uri="{BB962C8B-B14F-4D97-AF65-F5344CB8AC3E}">
        <p14:creationId xmlns:p14="http://schemas.microsoft.com/office/powerpoint/2010/main" val="3288267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1968" y="683723"/>
            <a:ext cx="6965245" cy="365125"/>
          </a:xfrm>
        </p:spPr>
        <p:txBody>
          <a:bodyPr>
            <a:normAutofit fontScale="90000"/>
          </a:bodyPr>
          <a:lstStyle/>
          <a:p>
            <a:r>
              <a:rPr lang="en-US" u="sng" dirty="0">
                <a:latin typeface="Times New Roman" panose="02020603050405020304" pitchFamily="18" charset="0"/>
                <a:cs typeface="Times New Roman" panose="02020603050405020304" pitchFamily="18" charset="0"/>
              </a:rPr>
              <a:t>IMPLEMENTATION</a:t>
            </a:r>
            <a:endParaRPr lang="en-US" dirty="0"/>
          </a:p>
        </p:txBody>
      </p:sp>
      <p:sp>
        <p:nvSpPr>
          <p:cNvPr id="3" name="Content Placeholder 2"/>
          <p:cNvSpPr>
            <a:spLocks noGrp="1"/>
          </p:cNvSpPr>
          <p:nvPr>
            <p:ph idx="1"/>
          </p:nvPr>
        </p:nvSpPr>
        <p:spPr>
          <a:xfrm>
            <a:off x="1403648" y="1124744"/>
            <a:ext cx="6196405" cy="4608512"/>
          </a:xfrm>
        </p:spPr>
        <p:txBody>
          <a:bodyPr>
            <a:normAutofit/>
          </a:bodyPr>
          <a:lstStyle/>
          <a:p>
            <a:r>
              <a:rPr lang="en-US" dirty="0"/>
              <a:t>Encryption</a:t>
            </a:r>
          </a:p>
          <a:p>
            <a:pPr marL="0" indent="0">
              <a:buNone/>
            </a:pPr>
            <a:endParaRPr lang="en-US" dirty="0"/>
          </a:p>
        </p:txBody>
      </p:sp>
      <p:sp>
        <p:nvSpPr>
          <p:cNvPr id="4" name="Footer Placeholder 3"/>
          <p:cNvSpPr>
            <a:spLocks noGrp="1"/>
          </p:cNvSpPr>
          <p:nvPr>
            <p:ph type="ftr" sz="quarter" idx="11"/>
          </p:nvPr>
        </p:nvSpPr>
        <p:spPr>
          <a:xfrm>
            <a:off x="827584" y="5775674"/>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11</a:t>
            </a:fld>
            <a:endParaRPr lang="en-US">
              <a:solidFill>
                <a:srgbClr val="000000"/>
              </a:solidFill>
            </a:endParaRP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30312" t="22001" r="31888" b="2401"/>
          <a:stretch/>
        </p:blipFill>
        <p:spPr>
          <a:xfrm>
            <a:off x="2663788" y="1520280"/>
            <a:ext cx="3816424" cy="4293477"/>
          </a:xfrm>
          <a:prstGeom prst="rect">
            <a:avLst/>
          </a:prstGeom>
        </p:spPr>
      </p:pic>
      <p:pic>
        <p:nvPicPr>
          <p:cNvPr id="7" name="Picture 2">
            <a:extLst>
              <a:ext uri="{FF2B5EF4-FFF2-40B4-BE49-F238E27FC236}">
                <a16:creationId xmlns:a16="http://schemas.microsoft.com/office/drawing/2014/main" id="{CC78655D-94F9-2140-B8A4-08D40AD15B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028" y="630863"/>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6263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734" y="645228"/>
            <a:ext cx="6763314" cy="405609"/>
          </a:xfrm>
        </p:spPr>
        <p:txBody>
          <a:bodyPr>
            <a:normAutofit fontScale="90000"/>
          </a:bodyPr>
          <a:lstStyle/>
          <a:p>
            <a:r>
              <a:rPr lang="en-US" u="sng" dirty="0">
                <a:latin typeface="Times New Roman" panose="02020603050405020304" pitchFamily="18" charset="0"/>
                <a:cs typeface="Times New Roman" panose="02020603050405020304" pitchFamily="18" charset="0"/>
              </a:rPr>
              <a:t>IMPLEMENTATION</a:t>
            </a:r>
            <a:endParaRPr lang="en-US" dirty="0"/>
          </a:p>
        </p:txBody>
      </p:sp>
      <p:sp>
        <p:nvSpPr>
          <p:cNvPr id="4" name="Footer Placeholder 3"/>
          <p:cNvSpPr>
            <a:spLocks noGrp="1"/>
          </p:cNvSpPr>
          <p:nvPr>
            <p:ph type="ftr" sz="quarter" idx="11"/>
          </p:nvPr>
        </p:nvSpPr>
        <p:spPr>
          <a:xfrm>
            <a:off x="914400" y="5809152"/>
            <a:ext cx="7113983"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12</a:t>
            </a:fld>
            <a:endParaRPr lang="en-US">
              <a:solidFill>
                <a:srgbClr val="000000"/>
              </a:solidFill>
            </a:endParaRPr>
          </a:p>
        </p:txBody>
      </p:sp>
      <p:sp>
        <p:nvSpPr>
          <p:cNvPr id="9" name="Content Placeholder 8"/>
          <p:cNvSpPr>
            <a:spLocks noGrp="1"/>
          </p:cNvSpPr>
          <p:nvPr>
            <p:ph idx="1"/>
          </p:nvPr>
        </p:nvSpPr>
        <p:spPr>
          <a:xfrm>
            <a:off x="925159" y="1196752"/>
            <a:ext cx="6745043" cy="4464496"/>
          </a:xfrm>
        </p:spPr>
        <p:txBody>
          <a:bodyPr/>
          <a:lstStyle/>
          <a:p>
            <a:r>
              <a:rPr lang="en-US" dirty="0"/>
              <a:t>Decryption</a:t>
            </a:r>
          </a:p>
          <a:p>
            <a:endParaRPr lang="en-US" dirty="0"/>
          </a:p>
        </p:txBody>
      </p:sp>
      <p:pic>
        <p:nvPicPr>
          <p:cNvPr id="11" name="Picture 10"/>
          <p:cNvPicPr>
            <a:picLocks noChangeAspect="1"/>
          </p:cNvPicPr>
          <p:nvPr/>
        </p:nvPicPr>
        <p:blipFill rotWithShape="1">
          <a:blip r:embed="rId2">
            <a:extLst>
              <a:ext uri="{28A0092B-C50C-407E-A947-70E740481C1C}">
                <a14:useLocalDpi xmlns:a14="http://schemas.microsoft.com/office/drawing/2010/main" val="0"/>
              </a:ext>
            </a:extLst>
          </a:blip>
          <a:srcRect l="25987" t="22399" r="33852" b="3403"/>
          <a:stretch/>
        </p:blipFill>
        <p:spPr>
          <a:xfrm>
            <a:off x="2635187" y="1628800"/>
            <a:ext cx="3672408" cy="3816424"/>
          </a:xfrm>
          <a:prstGeom prst="rect">
            <a:avLst/>
          </a:prstGeom>
        </p:spPr>
      </p:pic>
      <p:pic>
        <p:nvPicPr>
          <p:cNvPr id="7" name="Picture 2">
            <a:extLst>
              <a:ext uri="{FF2B5EF4-FFF2-40B4-BE49-F238E27FC236}">
                <a16:creationId xmlns:a16="http://schemas.microsoft.com/office/drawing/2014/main" id="{09C12B66-5764-C341-8610-C53C65AC89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4903" y="614302"/>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4656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52CD-6380-2F42-A300-830794D128D6}"/>
              </a:ext>
            </a:extLst>
          </p:cNvPr>
          <p:cNvSpPr>
            <a:spLocks noGrp="1"/>
          </p:cNvSpPr>
          <p:nvPr>
            <p:ph type="title"/>
          </p:nvPr>
        </p:nvSpPr>
        <p:spPr>
          <a:xfrm>
            <a:off x="1078619" y="188640"/>
            <a:ext cx="6965245" cy="1202485"/>
          </a:xfrm>
        </p:spPr>
        <p:txBody>
          <a:bodyPr>
            <a:normAutofit/>
          </a:bodyPr>
          <a:lstStyle/>
          <a:p>
            <a:r>
              <a:rPr lang="en-US" sz="3600" u="sng" dirty="0">
                <a:latin typeface="Times New Roman" panose="02020603050405020304" pitchFamily="18" charset="0"/>
                <a:cs typeface="Times New Roman" panose="02020603050405020304" pitchFamily="18" charset="0"/>
              </a:rPr>
              <a:t>IMPLEMENTATION</a:t>
            </a:r>
            <a:endParaRPr lang="en-US" sz="3600" dirty="0"/>
          </a:p>
        </p:txBody>
      </p:sp>
      <p:sp>
        <p:nvSpPr>
          <p:cNvPr id="3" name="Content Placeholder 2">
            <a:extLst>
              <a:ext uri="{FF2B5EF4-FFF2-40B4-BE49-F238E27FC236}">
                <a16:creationId xmlns:a16="http://schemas.microsoft.com/office/drawing/2014/main" id="{36ACAAEA-4E0A-BD45-86FA-23AD4F883098}"/>
              </a:ext>
            </a:extLst>
          </p:cNvPr>
          <p:cNvSpPr>
            <a:spLocks noGrp="1"/>
          </p:cNvSpPr>
          <p:nvPr>
            <p:ph idx="1"/>
          </p:nvPr>
        </p:nvSpPr>
        <p:spPr>
          <a:xfrm>
            <a:off x="958175" y="1165841"/>
            <a:ext cx="7107206" cy="4643311"/>
          </a:xfrm>
        </p:spPr>
        <p:txBody>
          <a:bodyPr>
            <a:normAutofit fontScale="40000" lnSpcReduction="20000"/>
          </a:bodyPr>
          <a:lstStyle/>
          <a:p>
            <a:pPr marL="0" indent="0">
              <a:buNone/>
            </a:pPr>
            <a:r>
              <a:rPr lang="en-IN" sz="4000" u="sng" dirty="0">
                <a:latin typeface="Times New Roman" panose="02020603050405020304" pitchFamily="18" charset="0"/>
                <a:cs typeface="Times New Roman" panose="02020603050405020304" pitchFamily="18" charset="0"/>
              </a:rPr>
              <a:t>Overview of Tools/Technologies Used</a:t>
            </a:r>
            <a:r>
              <a:rPr lang="en-IN" sz="4000"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a:t>
            </a:r>
          </a:p>
          <a:p>
            <a:r>
              <a:rPr lang="en-IN" sz="3500" dirty="0">
                <a:latin typeface="Times New Roman" panose="02020603050405020304" pitchFamily="18" charset="0"/>
                <a:cs typeface="Times New Roman" panose="02020603050405020304" pitchFamily="18" charset="0"/>
              </a:rPr>
              <a:t>Eclipse IDE</a:t>
            </a:r>
          </a:p>
          <a:p>
            <a:pPr marL="0" indent="0">
              <a:buNone/>
            </a:pPr>
            <a:r>
              <a:rPr lang="en-IN" dirty="0">
                <a:latin typeface="Times New Roman" panose="02020603050405020304" pitchFamily="18" charset="0"/>
                <a:cs typeface="Times New Roman" panose="02020603050405020304" pitchFamily="18" charset="0"/>
              </a:rPr>
              <a:t> </a:t>
            </a:r>
          </a:p>
          <a:p>
            <a:pPr marL="0" indent="0" algn="just">
              <a:buNone/>
            </a:pPr>
            <a:r>
              <a:rPr lang="en-IN" sz="2900" dirty="0">
                <a:latin typeface="Times New Roman" panose="02020603050405020304" pitchFamily="18" charset="0"/>
                <a:cs typeface="Times New Roman" panose="02020603050405020304" pitchFamily="18" charset="0"/>
              </a:rPr>
              <a:t>Eclipse is an integrated development environment used in computer programming. It consists of a base workspace and plugins for customizing the environment. By visiting the official site of eclipse one can easily download the IDE and use it to develop efficient projects. The pre-requisite for the installation of eclipse IDE is to have a Java Development Kit (JDK) present in the system.</a:t>
            </a:r>
          </a:p>
          <a:p>
            <a:pPr marL="0" indent="0" algn="just">
              <a:buNone/>
            </a:pPr>
            <a:r>
              <a:rPr lang="en-IN" sz="2900"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sz="3500" dirty="0">
                <a:latin typeface="Times New Roman" panose="02020603050405020304" pitchFamily="18" charset="0"/>
                <a:cs typeface="Times New Roman" panose="02020603050405020304" pitchFamily="18" charset="0"/>
              </a:rPr>
              <a:t>Eclipse ADT Plugin</a:t>
            </a: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sz="3000" dirty="0">
                <a:latin typeface="Times New Roman" panose="02020603050405020304" pitchFamily="18" charset="0"/>
                <a:cs typeface="Times New Roman" panose="02020603050405020304" pitchFamily="18" charset="0"/>
              </a:rPr>
              <a:t>The ADT plugin for Eclipse adds extensions to the Eclipse IDE.  This extension helps to  debug Android applications efficiently.</a:t>
            </a: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a:t>
            </a:r>
          </a:p>
          <a:p>
            <a:r>
              <a:rPr lang="en-IN" sz="3500" dirty="0">
                <a:latin typeface="Times New Roman" panose="02020603050405020304" pitchFamily="18" charset="0"/>
                <a:cs typeface="Times New Roman" panose="02020603050405020304" pitchFamily="18" charset="0"/>
              </a:rPr>
              <a:t>Apache Tomcat</a:t>
            </a: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sz="3000" dirty="0">
                <a:latin typeface="Times New Roman" panose="02020603050405020304" pitchFamily="18" charset="0"/>
                <a:cs typeface="Times New Roman" panose="02020603050405020304" pitchFamily="18" charset="0"/>
              </a:rPr>
              <a:t>Apache Tomcat is an open-source implementation of the Java Servlet, </a:t>
            </a:r>
            <a:r>
              <a:rPr lang="en-IN" sz="3000" dirty="0" err="1">
                <a:latin typeface="Times New Roman" panose="02020603050405020304" pitchFamily="18" charset="0"/>
                <a:cs typeface="Times New Roman" panose="02020603050405020304" pitchFamily="18" charset="0"/>
              </a:rPr>
              <a:t>JavaServer</a:t>
            </a:r>
            <a:r>
              <a:rPr lang="en-IN" sz="3000" dirty="0">
                <a:latin typeface="Times New Roman" panose="02020603050405020304" pitchFamily="18" charset="0"/>
                <a:cs typeface="Times New Roman" panose="02020603050405020304" pitchFamily="18" charset="0"/>
              </a:rPr>
              <a:t> Pages, Java Expression Language and WebSocket technologies. Tomcat provides a "pure Java" HTTP web server environment in which Java code can run.</a:t>
            </a: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dirty="0">
                <a:latin typeface="Times New Roman" panose="02020603050405020304" pitchFamily="18" charset="0"/>
                <a:cs typeface="Times New Roman" panose="02020603050405020304" pitchFamily="18" charset="0"/>
              </a:rPr>
              <a:t> </a:t>
            </a:r>
          </a:p>
          <a:p>
            <a:r>
              <a:rPr lang="en-IN" sz="3500" dirty="0">
                <a:latin typeface="Times New Roman" panose="02020603050405020304" pitchFamily="18" charset="0"/>
                <a:cs typeface="Times New Roman" panose="02020603050405020304" pitchFamily="18" charset="0"/>
              </a:rPr>
              <a:t>SQL </a:t>
            </a:r>
            <a:r>
              <a:rPr lang="en-IN" sz="3500" dirty="0" err="1">
                <a:latin typeface="Times New Roman" panose="02020603050405020304" pitchFamily="18" charset="0"/>
                <a:cs typeface="Times New Roman" panose="02020603050405020304" pitchFamily="18" charset="0"/>
              </a:rPr>
              <a:t>Yog</a:t>
            </a:r>
            <a:endParaRPr lang="en-IN" sz="3500"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 </a:t>
            </a:r>
          </a:p>
          <a:p>
            <a:pPr marL="0" indent="0">
              <a:buNone/>
            </a:pPr>
            <a:r>
              <a:rPr lang="en-IN" sz="3000" dirty="0" err="1">
                <a:latin typeface="Times New Roman" panose="02020603050405020304" pitchFamily="18" charset="0"/>
                <a:cs typeface="Times New Roman" panose="02020603050405020304" pitchFamily="18" charset="0"/>
              </a:rPr>
              <a:t>SQLyog</a:t>
            </a:r>
            <a:r>
              <a:rPr lang="en-IN" sz="3000" dirty="0">
                <a:latin typeface="Times New Roman" panose="02020603050405020304" pitchFamily="18" charset="0"/>
                <a:cs typeface="Times New Roman" panose="02020603050405020304" pitchFamily="18" charset="0"/>
              </a:rPr>
              <a:t> is a </a:t>
            </a:r>
            <a:r>
              <a:rPr lang="en-IN" sz="3000" dirty="0">
                <a:solidFill>
                  <a:schemeClr val="tx1">
                    <a:lumMod val="95000"/>
                    <a:lumOff val="5000"/>
                  </a:schemeClr>
                </a:solidFill>
                <a:latin typeface="Times New Roman" panose="02020603050405020304" pitchFamily="18" charset="0"/>
                <a:cs typeface="Times New Roman" panose="02020603050405020304" pitchFamily="18" charset="0"/>
              </a:rPr>
              <a:t>GUI tool for the RDBMS MySQL</a:t>
            </a:r>
            <a:r>
              <a:rPr lang="en-IN" sz="3000" dirty="0">
                <a:latin typeface="Times New Roman" panose="02020603050405020304" pitchFamily="18" charset="0"/>
                <a:cs typeface="Times New Roman" panose="02020603050405020304" pitchFamily="18" charset="0"/>
              </a:rPr>
              <a:t>. </a:t>
            </a:r>
            <a:r>
              <a:rPr lang="en-IN" sz="3000" dirty="0" err="1">
                <a:latin typeface="Times New Roman" panose="02020603050405020304" pitchFamily="18" charset="0"/>
                <a:cs typeface="Times New Roman" panose="02020603050405020304" pitchFamily="18" charset="0"/>
              </a:rPr>
              <a:t>SQLyog</a:t>
            </a:r>
            <a:r>
              <a:rPr lang="en-IN" sz="3000" dirty="0">
                <a:latin typeface="Times New Roman" panose="02020603050405020304" pitchFamily="18" charset="0"/>
                <a:cs typeface="Times New Roman" panose="02020603050405020304" pitchFamily="18" charset="0"/>
              </a:rPr>
              <a:t> is being used by more than 30,000 customers worldwide and has been downloaded more than 2,000,000 times.</a:t>
            </a:r>
          </a:p>
          <a:p>
            <a:pPr marL="0" indent="0">
              <a:buNone/>
            </a:pPr>
            <a:endParaRPr lang="en-US" dirty="0"/>
          </a:p>
        </p:txBody>
      </p:sp>
      <p:sp>
        <p:nvSpPr>
          <p:cNvPr id="4" name="Footer Placeholder 3">
            <a:extLst>
              <a:ext uri="{FF2B5EF4-FFF2-40B4-BE49-F238E27FC236}">
                <a16:creationId xmlns:a16="http://schemas.microsoft.com/office/drawing/2014/main" id="{D85FE317-0FA6-9E47-8366-4205F8E1D33F}"/>
              </a:ext>
            </a:extLst>
          </p:cNvPr>
          <p:cNvSpPr>
            <a:spLocks noGrp="1"/>
          </p:cNvSpPr>
          <p:nvPr>
            <p:ph type="ftr" sz="quarter" idx="11"/>
          </p:nvPr>
        </p:nvSpPr>
        <p:spPr>
          <a:xfrm>
            <a:off x="914400" y="5809152"/>
            <a:ext cx="7107206"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2E80A855-E83A-8C45-96B2-8E4AB202B49D}"/>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13</a:t>
            </a:fld>
            <a:endParaRPr lang="en-US">
              <a:solidFill>
                <a:srgbClr val="000000"/>
              </a:solidFill>
            </a:endParaRPr>
          </a:p>
        </p:txBody>
      </p:sp>
      <p:pic>
        <p:nvPicPr>
          <p:cNvPr id="6" name="Picture 2">
            <a:extLst>
              <a:ext uri="{FF2B5EF4-FFF2-40B4-BE49-F238E27FC236}">
                <a16:creationId xmlns:a16="http://schemas.microsoft.com/office/drawing/2014/main" id="{F45A7006-DAAD-EC45-A489-42A9093517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8487" y="561097"/>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6467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B20EA-3A5C-B049-AB51-53FC3808EC27}"/>
              </a:ext>
            </a:extLst>
          </p:cNvPr>
          <p:cNvSpPr>
            <a:spLocks noGrp="1"/>
          </p:cNvSpPr>
          <p:nvPr>
            <p:ph type="title"/>
          </p:nvPr>
        </p:nvSpPr>
        <p:spPr>
          <a:xfrm>
            <a:off x="1089377" y="188640"/>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IMPLEMENTATION</a:t>
            </a:r>
            <a:endParaRPr lang="en-US" sz="3200" dirty="0"/>
          </a:p>
        </p:txBody>
      </p:sp>
      <p:sp>
        <p:nvSpPr>
          <p:cNvPr id="3" name="Content Placeholder 2">
            <a:extLst>
              <a:ext uri="{FF2B5EF4-FFF2-40B4-BE49-F238E27FC236}">
                <a16:creationId xmlns:a16="http://schemas.microsoft.com/office/drawing/2014/main" id="{F64B389B-546B-654B-9392-0B70A157F884}"/>
              </a:ext>
            </a:extLst>
          </p:cNvPr>
          <p:cNvSpPr>
            <a:spLocks noGrp="1"/>
          </p:cNvSpPr>
          <p:nvPr>
            <p:ph idx="1"/>
          </p:nvPr>
        </p:nvSpPr>
        <p:spPr>
          <a:xfrm>
            <a:off x="827584" y="980728"/>
            <a:ext cx="7488832" cy="4742341"/>
          </a:xfrm>
        </p:spPr>
        <p:txBody>
          <a:bodyPr>
            <a:normAutofit fontScale="47500" lnSpcReduction="20000"/>
          </a:bodyPr>
          <a:lstStyle/>
          <a:p>
            <a:pPr marL="0" indent="0">
              <a:buNone/>
            </a:pPr>
            <a:r>
              <a:rPr lang="en-IN" sz="4000" u="sng" dirty="0">
                <a:latin typeface="Times New Roman" panose="02020603050405020304" pitchFamily="18" charset="0"/>
                <a:cs typeface="Times New Roman" panose="02020603050405020304" pitchFamily="18" charset="0"/>
              </a:rPr>
              <a:t>Implementation Details Of Modules</a:t>
            </a:r>
          </a:p>
          <a:p>
            <a:endParaRPr lang="en-IN" dirty="0">
              <a:latin typeface="Times New Roman" panose="02020603050405020304" pitchFamily="18" charset="0"/>
              <a:cs typeface="Times New Roman" panose="02020603050405020304" pitchFamily="18" charset="0"/>
            </a:endParaRPr>
          </a:p>
          <a:p>
            <a:endParaRPr lang="en-IN" u="sng" dirty="0">
              <a:latin typeface="Times New Roman" panose="02020603050405020304" pitchFamily="18" charset="0"/>
              <a:cs typeface="Times New Roman" panose="02020603050405020304" pitchFamily="18" charset="0"/>
            </a:endParaRPr>
          </a:p>
          <a:p>
            <a:pPr marL="0" indent="0">
              <a:buNone/>
            </a:pPr>
            <a:r>
              <a:rPr lang="en-IN" sz="3500" u="sng" dirty="0">
                <a:latin typeface="Times New Roman" panose="02020603050405020304" pitchFamily="18" charset="0"/>
                <a:cs typeface="Times New Roman" panose="02020603050405020304" pitchFamily="18" charset="0"/>
              </a:rPr>
              <a:t> Module1- Admin login through web interface.</a:t>
            </a:r>
          </a:p>
          <a:p>
            <a:pPr marL="0" indent="0">
              <a:buNone/>
            </a:pPr>
            <a:r>
              <a:rPr lang="en-IN" dirty="0">
                <a:latin typeface="Times New Roman" panose="02020603050405020304" pitchFamily="18" charset="0"/>
                <a:cs typeface="Times New Roman" panose="02020603050405020304" pitchFamily="18" charset="0"/>
              </a:rPr>
              <a:t> </a:t>
            </a:r>
          </a:p>
          <a:p>
            <a:pPr marL="0" indent="0" algn="just">
              <a:buNone/>
            </a:pPr>
            <a:r>
              <a:rPr lang="en-IN" sz="2500" dirty="0">
                <a:latin typeface="Times New Roman" panose="02020603050405020304" pitchFamily="18" charset="0"/>
                <a:cs typeface="Times New Roman" panose="02020603050405020304" pitchFamily="18" charset="0"/>
              </a:rPr>
              <a:t>The admin can log in through the web interface developed by providing the admin ID and password and once logged in will be able to view all the user details. Only the admin has the rights to view the master password in the decrypted format so that he/she will be allowed to change the password in certain cases where the user might not be able to access his /her account and a mandatory change of password is needed. The admin also has the provision of changing the admin password also and will be validated once performed and the new password will be recorded in the database</a:t>
            </a:r>
            <a:r>
              <a:rPr lang="en-IN" sz="3000" dirty="0">
                <a:latin typeface="Times New Roman" panose="02020603050405020304" pitchFamily="18" charset="0"/>
                <a:cs typeface="Times New Roman" panose="02020603050405020304" pitchFamily="18" charset="0"/>
              </a:rPr>
              <a:t>.</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dirty="0">
                <a:latin typeface="Times New Roman" panose="02020603050405020304" pitchFamily="18" charset="0"/>
                <a:cs typeface="Times New Roman" panose="02020603050405020304" pitchFamily="18" charset="0"/>
              </a:rPr>
              <a:t> </a:t>
            </a:r>
            <a:r>
              <a:rPr lang="en-IN" sz="3500" u="sng" dirty="0">
                <a:latin typeface="Times New Roman" panose="02020603050405020304" pitchFamily="18" charset="0"/>
                <a:cs typeface="Times New Roman" panose="02020603050405020304" pitchFamily="18" charset="0"/>
              </a:rPr>
              <a:t>Module 2- User Registration with master password.</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500" dirty="0">
                <a:latin typeface="Times New Roman" panose="02020603050405020304" pitchFamily="18" charset="0"/>
                <a:cs typeface="Times New Roman" panose="02020603050405020304" pitchFamily="18" charset="0"/>
              </a:rPr>
              <a:t>The first time the user wants to login to the application, he/she will be prompted to enter a few details like the username, password, and the master password details. During the registration process an OTP will be sent to the registered mobile number to ensure security. Once the verification of the OTP is completed the user can successfully login to the application and perform the needed functionalities.</a:t>
            </a:r>
          </a:p>
          <a:p>
            <a:pPr marL="0" indent="0" algn="just">
              <a:buNone/>
            </a:pPr>
            <a:br>
              <a:rPr lang="en-IN" sz="3400" u="sng" dirty="0">
                <a:latin typeface="Times New Roman" panose="02020603050405020304" pitchFamily="18" charset="0"/>
                <a:cs typeface="Times New Roman" panose="02020603050405020304" pitchFamily="18" charset="0"/>
              </a:rPr>
            </a:br>
            <a:r>
              <a:rPr lang="en-IN" sz="3400" u="sng" dirty="0">
                <a:latin typeface="Times New Roman" panose="02020603050405020304" pitchFamily="18" charset="0"/>
                <a:cs typeface="Times New Roman" panose="02020603050405020304" pitchFamily="18" charset="0"/>
              </a:rPr>
              <a:t> Module 3- Sending voice based e-mail</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500" dirty="0">
                <a:latin typeface="Times New Roman" panose="02020603050405020304" pitchFamily="18" charset="0"/>
                <a:cs typeface="Times New Roman" panose="02020603050405020304" pitchFamily="18" charset="0"/>
              </a:rPr>
              <a:t>Once the android user successfully logs into the application he/she will be able to compose a mail and send it with voice commands. The user will be prompted by the application to speak out the content of the message and once that is done the mail will be delivered to the respective recipient mentioned by the user again through voice.</a:t>
            </a:r>
          </a:p>
          <a:p>
            <a:pPr marL="0" indent="0" algn="just">
              <a:buNone/>
            </a:pPr>
            <a:r>
              <a:rPr lang="en-IN" sz="2500" dirty="0">
                <a:latin typeface="Times New Roman" panose="02020603050405020304" pitchFamily="18" charset="0"/>
                <a:cs typeface="Times New Roman" panose="02020603050405020304" pitchFamily="18" charset="0"/>
              </a:rPr>
              <a:t> </a:t>
            </a:r>
          </a:p>
          <a:p>
            <a:pPr marL="0" indent="0">
              <a:buNone/>
            </a:pPr>
            <a:endParaRPr lang="en-US" dirty="0"/>
          </a:p>
        </p:txBody>
      </p:sp>
      <p:sp>
        <p:nvSpPr>
          <p:cNvPr id="4" name="Footer Placeholder 3">
            <a:extLst>
              <a:ext uri="{FF2B5EF4-FFF2-40B4-BE49-F238E27FC236}">
                <a16:creationId xmlns:a16="http://schemas.microsoft.com/office/drawing/2014/main" id="{445CFD32-F94C-BF46-91C5-592612641C52}"/>
              </a:ext>
            </a:extLst>
          </p:cNvPr>
          <p:cNvSpPr>
            <a:spLocks noGrp="1"/>
          </p:cNvSpPr>
          <p:nvPr>
            <p:ph type="ftr" sz="quarter" idx="11"/>
          </p:nvPr>
        </p:nvSpPr>
        <p:spPr>
          <a:xfrm>
            <a:off x="914400" y="5809152"/>
            <a:ext cx="7041975"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5351D8C7-F206-5D47-9A96-D7E54790E979}"/>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14</a:t>
            </a:fld>
            <a:endParaRPr lang="en-US">
              <a:solidFill>
                <a:srgbClr val="000000"/>
              </a:solidFill>
            </a:endParaRPr>
          </a:p>
        </p:txBody>
      </p:sp>
      <p:pic>
        <p:nvPicPr>
          <p:cNvPr id="6" name="Picture 2">
            <a:extLst>
              <a:ext uri="{FF2B5EF4-FFF2-40B4-BE49-F238E27FC236}">
                <a16:creationId xmlns:a16="http://schemas.microsoft.com/office/drawing/2014/main" id="{1AC71E05-BBB9-4F43-842D-E523C74A08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264" y="644945"/>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39676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FAC5A-C28A-FD42-8C60-372B9FBBF29F}"/>
              </a:ext>
            </a:extLst>
          </p:cNvPr>
          <p:cNvSpPr>
            <a:spLocks noGrp="1"/>
          </p:cNvSpPr>
          <p:nvPr>
            <p:ph type="title"/>
          </p:nvPr>
        </p:nvSpPr>
        <p:spPr>
          <a:xfrm>
            <a:off x="1078619" y="188640"/>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IMPLEMENTATION</a:t>
            </a:r>
            <a:endParaRPr lang="en-US" sz="3200" dirty="0"/>
          </a:p>
        </p:txBody>
      </p:sp>
      <p:sp>
        <p:nvSpPr>
          <p:cNvPr id="3" name="Content Placeholder 2">
            <a:extLst>
              <a:ext uri="{FF2B5EF4-FFF2-40B4-BE49-F238E27FC236}">
                <a16:creationId xmlns:a16="http://schemas.microsoft.com/office/drawing/2014/main" id="{07DB7530-1F76-AC4D-9605-13948E0C3340}"/>
              </a:ext>
            </a:extLst>
          </p:cNvPr>
          <p:cNvSpPr>
            <a:spLocks noGrp="1"/>
          </p:cNvSpPr>
          <p:nvPr>
            <p:ph idx="1"/>
          </p:nvPr>
        </p:nvSpPr>
        <p:spPr>
          <a:xfrm>
            <a:off x="854674" y="1093833"/>
            <a:ext cx="7459456" cy="4670333"/>
          </a:xfrm>
        </p:spPr>
        <p:txBody>
          <a:bodyPr>
            <a:normAutofit fontScale="55000" lnSpcReduction="20000"/>
          </a:bodyPr>
          <a:lstStyle/>
          <a:p>
            <a:pPr marL="0" indent="0" algn="just">
              <a:buNone/>
            </a:pPr>
            <a:r>
              <a:rPr lang="en-IN" sz="2900" u="sng" dirty="0">
                <a:latin typeface="Times New Roman" panose="02020603050405020304" pitchFamily="18" charset="0"/>
                <a:cs typeface="Times New Roman" panose="02020603050405020304" pitchFamily="18" charset="0"/>
              </a:rPr>
              <a:t>Module 4- Battery Percentage Alerts</a:t>
            </a:r>
          </a:p>
          <a:p>
            <a:pPr marL="0" indent="0" algn="just">
              <a:buNone/>
            </a:pPr>
            <a:endParaRPr lang="en-IN" dirty="0">
              <a:latin typeface="Times New Roman" panose="02020603050405020304" pitchFamily="18" charset="0"/>
              <a:cs typeface="Times New Roman" panose="02020603050405020304" pitchFamily="18" charset="0"/>
            </a:endParaRPr>
          </a:p>
          <a:p>
            <a:pPr marL="0" indent="0" algn="just">
              <a:buNone/>
            </a:pPr>
            <a:r>
              <a:rPr lang="en-IN" sz="2500" dirty="0">
                <a:latin typeface="Times New Roman" panose="02020603050405020304" pitchFamily="18" charset="0"/>
                <a:cs typeface="Times New Roman" panose="02020603050405020304" pitchFamily="18" charset="0"/>
              </a:rPr>
              <a:t>The android user will also be alerted on the batter percentage of the device and in case it is low will be prompted to put it to change immediately. This module makes it easier for the visually impaired user to be aware of the battery life and hence helps in charging it before the device completely switches off.</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u="sng" dirty="0">
                <a:latin typeface="Times New Roman" panose="02020603050405020304" pitchFamily="18" charset="0"/>
                <a:cs typeface="Times New Roman" panose="02020603050405020304" pitchFamily="18" charset="0"/>
              </a:rPr>
              <a:t> </a:t>
            </a:r>
            <a:r>
              <a:rPr lang="en-IN" sz="2900" u="sng" dirty="0">
                <a:latin typeface="Times New Roman" panose="02020603050405020304" pitchFamily="18" charset="0"/>
                <a:cs typeface="Times New Roman" panose="02020603050405020304" pitchFamily="18" charset="0"/>
              </a:rPr>
              <a:t>Module 5- Setting of Remainders</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500" dirty="0">
                <a:latin typeface="Times New Roman" panose="02020603050405020304" pitchFamily="18" charset="0"/>
                <a:cs typeface="Times New Roman" panose="02020603050405020304" pitchFamily="18" charset="0"/>
              </a:rPr>
              <a:t>The android user will be able to send remainders and also be able to get the alert on these remainders at the specified time and date.</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u="sng" dirty="0">
                <a:latin typeface="Times New Roman" panose="02020603050405020304" pitchFamily="18" charset="0"/>
                <a:cs typeface="Times New Roman" panose="02020603050405020304" pitchFamily="18" charset="0"/>
              </a:rPr>
              <a:t> </a:t>
            </a:r>
            <a:r>
              <a:rPr lang="en-IN" sz="2900" u="sng" dirty="0">
                <a:latin typeface="Times New Roman" panose="02020603050405020304" pitchFamily="18" charset="0"/>
                <a:cs typeface="Times New Roman" panose="02020603050405020304" pitchFamily="18" charset="0"/>
              </a:rPr>
              <a:t>Module 6- Password retrieval using master password</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500" dirty="0">
                <a:latin typeface="Times New Roman" panose="02020603050405020304" pitchFamily="18" charset="0"/>
                <a:cs typeface="Times New Roman" panose="02020603050405020304" pitchFamily="18" charset="0"/>
              </a:rPr>
              <a:t>After the successful login of the user into the application the user can use the master password to retrieve the password list. On successful authentication of the master password the user will be able to view the password list . This use of master password has hence benefited to store the password details of other sites in one place for easy access for the visually impaired. If the authentication of the master password is not successful then the password list will not be displayed. The user can also change the master password. If the user wishes to do so then an OTP will be sent to the registered phone number using which the password can be changed. This change of password will be validated and if it is successful it will be stored successfully in the database.</a:t>
            </a:r>
          </a:p>
          <a:p>
            <a:pPr marL="0" indent="0" algn="just">
              <a:buNone/>
            </a:pPr>
            <a:r>
              <a:rPr lang="en-IN" sz="2500" dirty="0">
                <a:latin typeface="Times New Roman" panose="02020603050405020304" pitchFamily="18" charset="0"/>
                <a:cs typeface="Times New Roman" panose="02020603050405020304" pitchFamily="18" charset="0"/>
              </a:rPr>
              <a:t> </a:t>
            </a:r>
          </a:p>
          <a:p>
            <a:pPr marL="0" indent="0">
              <a:buNone/>
            </a:pPr>
            <a:endParaRPr lang="en-US" dirty="0"/>
          </a:p>
        </p:txBody>
      </p:sp>
      <p:sp>
        <p:nvSpPr>
          <p:cNvPr id="4" name="Footer Placeholder 3">
            <a:extLst>
              <a:ext uri="{FF2B5EF4-FFF2-40B4-BE49-F238E27FC236}">
                <a16:creationId xmlns:a16="http://schemas.microsoft.com/office/drawing/2014/main" id="{67073285-3861-7642-B701-AFF470A63A5E}"/>
              </a:ext>
            </a:extLst>
          </p:cNvPr>
          <p:cNvSpPr>
            <a:spLocks noGrp="1"/>
          </p:cNvSpPr>
          <p:nvPr>
            <p:ph type="ftr" sz="quarter" idx="11"/>
          </p:nvPr>
        </p:nvSpPr>
        <p:spPr>
          <a:xfrm>
            <a:off x="914400" y="5724283"/>
            <a:ext cx="7309825" cy="513029"/>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D3EB211B-D3B5-D841-BE4C-4D4F6694337A}"/>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15</a:t>
            </a:fld>
            <a:endParaRPr lang="en-US">
              <a:solidFill>
                <a:srgbClr val="000000"/>
              </a:solidFill>
            </a:endParaRPr>
          </a:p>
        </p:txBody>
      </p:sp>
      <p:pic>
        <p:nvPicPr>
          <p:cNvPr id="6" name="Picture 2">
            <a:extLst>
              <a:ext uri="{FF2B5EF4-FFF2-40B4-BE49-F238E27FC236}">
                <a16:creationId xmlns:a16="http://schemas.microsoft.com/office/drawing/2014/main" id="{A77B27FE-2614-C541-9D8A-3425C7BFB2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1077" y="561097"/>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60363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D95B2-48A1-C24E-B018-EF9949B16C6C}"/>
              </a:ext>
            </a:extLst>
          </p:cNvPr>
          <p:cNvSpPr>
            <a:spLocks noGrp="1"/>
          </p:cNvSpPr>
          <p:nvPr>
            <p:ph type="title"/>
          </p:nvPr>
        </p:nvSpPr>
        <p:spPr>
          <a:xfrm>
            <a:off x="1089377" y="188640"/>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IMPLEMENTATION</a:t>
            </a:r>
            <a:endParaRPr lang="en-US" sz="3200" dirty="0"/>
          </a:p>
        </p:txBody>
      </p:sp>
      <p:sp>
        <p:nvSpPr>
          <p:cNvPr id="3" name="Content Placeholder 2">
            <a:extLst>
              <a:ext uri="{FF2B5EF4-FFF2-40B4-BE49-F238E27FC236}">
                <a16:creationId xmlns:a16="http://schemas.microsoft.com/office/drawing/2014/main" id="{69E82ABD-7D08-7346-8A63-5E86E04681A8}"/>
              </a:ext>
            </a:extLst>
          </p:cNvPr>
          <p:cNvSpPr>
            <a:spLocks noGrp="1"/>
          </p:cNvSpPr>
          <p:nvPr>
            <p:ph idx="1"/>
          </p:nvPr>
        </p:nvSpPr>
        <p:spPr>
          <a:xfrm>
            <a:off x="914402" y="1124744"/>
            <a:ext cx="7309824" cy="4598325"/>
          </a:xfrm>
        </p:spPr>
        <p:txBody>
          <a:bodyPr>
            <a:normAutofit fontScale="55000" lnSpcReduction="20000"/>
          </a:bodyPr>
          <a:lstStyle/>
          <a:p>
            <a:pPr marL="0" indent="0" algn="just">
              <a:buNone/>
            </a:pPr>
            <a:r>
              <a:rPr lang="en-IN" sz="2900" u="sng" dirty="0">
                <a:latin typeface="Times New Roman" panose="02020603050405020304" pitchFamily="18" charset="0"/>
                <a:cs typeface="Times New Roman" panose="02020603050405020304" pitchFamily="18" charset="0"/>
              </a:rPr>
              <a:t>Module 7- Password retrieval using voice</a:t>
            </a:r>
          </a:p>
          <a:p>
            <a:pPr marL="0" indent="0" algn="just">
              <a:buNone/>
            </a:pPr>
            <a:r>
              <a:rPr lang="en-IN" dirty="0">
                <a:latin typeface="Times New Roman" panose="02020603050405020304" pitchFamily="18" charset="0"/>
                <a:cs typeface="Times New Roman" panose="02020603050405020304" pitchFamily="18" charset="0"/>
              </a:rPr>
              <a:t> </a:t>
            </a:r>
            <a:r>
              <a:rPr lang="en-IN" sz="2500" dirty="0">
                <a:latin typeface="Times New Roman" panose="02020603050405020304" pitchFamily="18" charset="0"/>
                <a:cs typeface="Times New Roman" panose="02020603050405020304" pitchFamily="18" charset="0"/>
              </a:rPr>
              <a:t>After the successful registration of the user the server verifies the details entered the user will be able to add the password details into the application which will be encrypted and stored in the database. If the user wishes to retrieve the password details for a particular domain, the user will speak out the domain name. If the domain name is registered in Google API’s, the password details of that respective domain is retrieved and decrypted made available to the user.</a:t>
            </a:r>
          </a:p>
          <a:p>
            <a:pPr marL="0" indent="0" algn="just">
              <a:buNone/>
            </a:pPr>
            <a:r>
              <a:rPr lang="en-IN" sz="2500" dirty="0">
                <a:latin typeface="Times New Roman" panose="02020603050405020304" pitchFamily="18" charset="0"/>
                <a:cs typeface="Times New Roman" panose="02020603050405020304" pitchFamily="18" charset="0"/>
              </a:rPr>
              <a:t> </a:t>
            </a:r>
          </a:p>
          <a:p>
            <a:pPr marL="0" indent="0" algn="just">
              <a:buNone/>
            </a:pPr>
            <a:r>
              <a:rPr lang="en-IN" sz="2900" u="sng" dirty="0">
                <a:latin typeface="Times New Roman" panose="02020603050405020304" pitchFamily="18" charset="0"/>
                <a:cs typeface="Times New Roman" panose="02020603050405020304" pitchFamily="18" charset="0"/>
              </a:rPr>
              <a:t>Module 8- Change Settings</a:t>
            </a:r>
          </a:p>
          <a:p>
            <a:pPr marL="0" indent="0" algn="just">
              <a:buNone/>
            </a:pPr>
            <a:r>
              <a:rPr lang="en-IN" sz="2500" dirty="0">
                <a:latin typeface="Times New Roman" panose="02020603050405020304" pitchFamily="18" charset="0"/>
                <a:cs typeface="Times New Roman" panose="02020603050405020304" pitchFamily="18" charset="0"/>
              </a:rPr>
              <a:t>The user will be able to make important edits to the settings entered during the first time registration. The changes in the settings will require the master password and on successful verification of the master password the settings can be changed and saved.   </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900" u="sng" dirty="0">
                <a:latin typeface="Times New Roman" panose="02020603050405020304" pitchFamily="18" charset="0"/>
                <a:cs typeface="Times New Roman" panose="02020603050405020304" pitchFamily="18" charset="0"/>
              </a:rPr>
              <a:t>Module 9- Change the login password</a:t>
            </a:r>
          </a:p>
          <a:p>
            <a:pPr marL="0" indent="0" algn="just">
              <a:buNone/>
            </a:pPr>
            <a:r>
              <a:rPr lang="en-IN" sz="2500" dirty="0">
                <a:latin typeface="Times New Roman" panose="02020603050405020304" pitchFamily="18" charset="0"/>
                <a:cs typeface="Times New Roman" panose="02020603050405020304" pitchFamily="18" charset="0"/>
              </a:rPr>
              <a:t>The user can change the  login password of the application if necessary and for security reasons. He/she can do so by first getting the master password validated and on successfully validation the user will be able to change the login password to a new one.</a:t>
            </a:r>
          </a:p>
          <a:p>
            <a:pPr marL="0" indent="0" algn="just">
              <a:buNone/>
            </a:pPr>
            <a:r>
              <a:rPr lang="en-IN" dirty="0">
                <a:latin typeface="Times New Roman" panose="02020603050405020304" pitchFamily="18" charset="0"/>
                <a:cs typeface="Times New Roman" panose="02020603050405020304" pitchFamily="18" charset="0"/>
              </a:rPr>
              <a:t> </a:t>
            </a:r>
          </a:p>
          <a:p>
            <a:pPr marL="0" indent="0" algn="just">
              <a:buNone/>
            </a:pPr>
            <a:r>
              <a:rPr lang="en-IN" sz="2900" dirty="0">
                <a:latin typeface="Times New Roman" panose="02020603050405020304" pitchFamily="18" charset="0"/>
                <a:cs typeface="Times New Roman" panose="02020603050405020304" pitchFamily="18" charset="0"/>
              </a:rPr>
              <a:t> </a:t>
            </a:r>
            <a:r>
              <a:rPr lang="en-IN" sz="2900" u="sng" dirty="0">
                <a:latin typeface="Times New Roman" panose="02020603050405020304" pitchFamily="18" charset="0"/>
                <a:cs typeface="Times New Roman" panose="02020603050405020304" pitchFamily="18" charset="0"/>
              </a:rPr>
              <a:t>Module 10-View Profile</a:t>
            </a:r>
          </a:p>
          <a:p>
            <a:pPr marL="0" indent="0" algn="just">
              <a:buNone/>
            </a:pPr>
            <a:r>
              <a:rPr lang="en-IN" sz="2500" dirty="0">
                <a:latin typeface="Times New Roman" panose="02020603050405020304" pitchFamily="18" charset="0"/>
                <a:cs typeface="Times New Roman" panose="02020603050405020304" pitchFamily="18" charset="0"/>
              </a:rPr>
              <a:t>The  user will also be given the provision to view the profile details . In case any changes have to be made to the profile values the master password can be used as the bridge to validate the identity of the user and on successful validation the user can make edits and view the new profile details.</a:t>
            </a:r>
          </a:p>
          <a:p>
            <a:pPr marL="0" indent="0">
              <a:buNone/>
            </a:pPr>
            <a:endParaRPr lang="en-US" dirty="0"/>
          </a:p>
        </p:txBody>
      </p:sp>
      <p:sp>
        <p:nvSpPr>
          <p:cNvPr id="4" name="Footer Placeholder 3">
            <a:extLst>
              <a:ext uri="{FF2B5EF4-FFF2-40B4-BE49-F238E27FC236}">
                <a16:creationId xmlns:a16="http://schemas.microsoft.com/office/drawing/2014/main" id="{ED33B94A-B610-474C-83C9-B16F6445B0E8}"/>
              </a:ext>
            </a:extLst>
          </p:cNvPr>
          <p:cNvSpPr>
            <a:spLocks noGrp="1"/>
          </p:cNvSpPr>
          <p:nvPr>
            <p:ph type="ftr" sz="quarter" idx="11"/>
          </p:nvPr>
        </p:nvSpPr>
        <p:spPr>
          <a:xfrm>
            <a:off x="914400" y="5517232"/>
            <a:ext cx="6969967" cy="65704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F59D0FE4-D432-9045-B8F6-2F3DA0E9851E}"/>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16</a:t>
            </a:fld>
            <a:endParaRPr lang="en-US">
              <a:solidFill>
                <a:srgbClr val="000000"/>
              </a:solidFill>
            </a:endParaRPr>
          </a:p>
        </p:txBody>
      </p:sp>
      <p:pic>
        <p:nvPicPr>
          <p:cNvPr id="6" name="Picture 2">
            <a:extLst>
              <a:ext uri="{FF2B5EF4-FFF2-40B4-BE49-F238E27FC236}">
                <a16:creationId xmlns:a16="http://schemas.microsoft.com/office/drawing/2014/main" id="{C850DACE-A862-0B46-8DDD-D157B700B7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2889" y="548680"/>
            <a:ext cx="1068647" cy="753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286922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7D682-41C6-2140-A2A8-CF8D8B980D92}"/>
              </a:ext>
            </a:extLst>
          </p:cNvPr>
          <p:cNvSpPr>
            <a:spLocks noGrp="1"/>
          </p:cNvSpPr>
          <p:nvPr>
            <p:ph type="title"/>
          </p:nvPr>
        </p:nvSpPr>
        <p:spPr>
          <a:xfrm>
            <a:off x="1089377" y="466336"/>
            <a:ext cx="6965245" cy="659406"/>
          </a:xfrm>
        </p:spPr>
        <p:txBody>
          <a:bodyPr>
            <a:normAutofit/>
          </a:bodyPr>
          <a:lstStyle/>
          <a:p>
            <a:r>
              <a:rPr lang="en-US" sz="3200" u="sng" dirty="0">
                <a:latin typeface="Times New Roman" panose="02020603050405020304" pitchFamily="18" charset="0"/>
                <a:cs typeface="Times New Roman" panose="02020603050405020304" pitchFamily="18" charset="0"/>
              </a:rPr>
              <a:t>TESTING</a:t>
            </a:r>
            <a:endParaRPr lang="en-US" sz="3200" u="sng" dirty="0"/>
          </a:p>
        </p:txBody>
      </p:sp>
      <p:sp>
        <p:nvSpPr>
          <p:cNvPr id="4" name="Footer Placeholder 3">
            <a:extLst>
              <a:ext uri="{FF2B5EF4-FFF2-40B4-BE49-F238E27FC236}">
                <a16:creationId xmlns:a16="http://schemas.microsoft.com/office/drawing/2014/main" id="{905F5366-98FA-9A41-B68A-77DC899E0677}"/>
              </a:ext>
            </a:extLst>
          </p:cNvPr>
          <p:cNvSpPr>
            <a:spLocks noGrp="1"/>
          </p:cNvSpPr>
          <p:nvPr>
            <p:ph type="ftr" sz="quarter" idx="11"/>
          </p:nvPr>
        </p:nvSpPr>
        <p:spPr>
          <a:xfrm>
            <a:off x="914400" y="5809152"/>
            <a:ext cx="7041975"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7812AEDC-D1E1-BF42-81AC-52564820AA9B}"/>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17</a:t>
            </a:fld>
            <a:endParaRPr lang="en-US">
              <a:solidFill>
                <a:srgbClr val="000000"/>
              </a:solidFill>
            </a:endParaRPr>
          </a:p>
        </p:txBody>
      </p:sp>
      <p:pic>
        <p:nvPicPr>
          <p:cNvPr id="6" name="Picture 2">
            <a:extLst>
              <a:ext uri="{FF2B5EF4-FFF2-40B4-BE49-F238E27FC236}">
                <a16:creationId xmlns:a16="http://schemas.microsoft.com/office/drawing/2014/main" id="{EF3BEAEB-421F-4C42-8C8B-D60A0EA520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5975" y="683723"/>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a:extLst>
              <a:ext uri="{FF2B5EF4-FFF2-40B4-BE49-F238E27FC236}">
                <a16:creationId xmlns:a16="http://schemas.microsoft.com/office/drawing/2014/main" id="{9715E8CD-D306-E542-82E0-407A6D5AE5A6}"/>
              </a:ext>
            </a:extLst>
          </p:cNvPr>
          <p:cNvSpPr txBox="1"/>
          <p:nvPr/>
        </p:nvSpPr>
        <p:spPr>
          <a:xfrm>
            <a:off x="683568" y="826090"/>
            <a:ext cx="4590872" cy="646331"/>
          </a:xfrm>
          <a:prstGeom prst="rect">
            <a:avLst/>
          </a:prstGeom>
          <a:noFill/>
        </p:spPr>
        <p:txBody>
          <a:bodyPr wrap="none" rtlCol="0">
            <a:spAutoFit/>
          </a:bodyPr>
          <a:lstStyle/>
          <a:p>
            <a:r>
              <a:rPr lang="en-IN" dirty="0"/>
              <a:t>Test Case Validations	</a:t>
            </a:r>
          </a:p>
          <a:p>
            <a:r>
              <a:rPr lang="en-IN" dirty="0"/>
              <a:t>	  Test Cases for Android application </a:t>
            </a:r>
            <a:endParaRPr lang="en-US" dirty="0"/>
          </a:p>
        </p:txBody>
      </p:sp>
      <p:pic>
        <p:nvPicPr>
          <p:cNvPr id="12" name="Picture 11">
            <a:extLst>
              <a:ext uri="{FF2B5EF4-FFF2-40B4-BE49-F238E27FC236}">
                <a16:creationId xmlns:a16="http://schemas.microsoft.com/office/drawing/2014/main" id="{167BF470-E113-0B4D-B633-AF8144F9F8C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2123728" y="1485496"/>
            <a:ext cx="4536504" cy="4323656"/>
          </a:xfrm>
          <a:prstGeom prst="rect">
            <a:avLst/>
          </a:prstGeom>
        </p:spPr>
      </p:pic>
    </p:spTree>
    <p:extLst>
      <p:ext uri="{BB962C8B-B14F-4D97-AF65-F5344CB8AC3E}">
        <p14:creationId xmlns:p14="http://schemas.microsoft.com/office/powerpoint/2010/main" val="4131321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F19BA-0017-824D-B8C3-39B5956F3B65}"/>
              </a:ext>
            </a:extLst>
          </p:cNvPr>
          <p:cNvSpPr>
            <a:spLocks noGrp="1"/>
          </p:cNvSpPr>
          <p:nvPr>
            <p:ph type="title"/>
          </p:nvPr>
        </p:nvSpPr>
        <p:spPr>
          <a:xfrm>
            <a:off x="1089377" y="543595"/>
            <a:ext cx="6965245" cy="504057"/>
          </a:xfrm>
        </p:spPr>
        <p:txBody>
          <a:bodyPr>
            <a:normAutofit fontScale="90000"/>
          </a:bodyPr>
          <a:lstStyle/>
          <a:p>
            <a:r>
              <a:rPr lang="en-US" sz="3200" u="sng" dirty="0">
                <a:latin typeface="Times New Roman" panose="02020603050405020304" pitchFamily="18" charset="0"/>
                <a:cs typeface="Times New Roman" panose="02020603050405020304" pitchFamily="18" charset="0"/>
              </a:rPr>
              <a:t>TESTING</a:t>
            </a:r>
            <a:endParaRPr lang="en-US" sz="3200" dirty="0"/>
          </a:p>
        </p:txBody>
      </p:sp>
      <p:sp>
        <p:nvSpPr>
          <p:cNvPr id="3" name="Content Placeholder 2">
            <a:extLst>
              <a:ext uri="{FF2B5EF4-FFF2-40B4-BE49-F238E27FC236}">
                <a16:creationId xmlns:a16="http://schemas.microsoft.com/office/drawing/2014/main" id="{F630FBB7-1643-A44A-A6AE-4BBAA7BD3F24}"/>
              </a:ext>
            </a:extLst>
          </p:cNvPr>
          <p:cNvSpPr>
            <a:spLocks noGrp="1"/>
          </p:cNvSpPr>
          <p:nvPr>
            <p:ph idx="1"/>
          </p:nvPr>
        </p:nvSpPr>
        <p:spPr>
          <a:xfrm>
            <a:off x="827584" y="1115174"/>
            <a:ext cx="7600701" cy="4607895"/>
          </a:xfrm>
        </p:spPr>
        <p:txBody>
          <a:bodyPr/>
          <a:lstStyle/>
          <a:p>
            <a:pPr marL="0" indent="0">
              <a:buNone/>
            </a:pPr>
            <a:r>
              <a:rPr lang="en-IN" dirty="0"/>
              <a:t>Test cases for web application                         </a:t>
            </a:r>
          </a:p>
          <a:p>
            <a:endParaRPr lang="en-US" dirty="0"/>
          </a:p>
        </p:txBody>
      </p:sp>
      <p:sp>
        <p:nvSpPr>
          <p:cNvPr id="4" name="Footer Placeholder 3">
            <a:extLst>
              <a:ext uri="{FF2B5EF4-FFF2-40B4-BE49-F238E27FC236}">
                <a16:creationId xmlns:a16="http://schemas.microsoft.com/office/drawing/2014/main" id="{EAA14827-3DBF-E94B-9FF6-B2CE736929AA}"/>
              </a:ext>
            </a:extLst>
          </p:cNvPr>
          <p:cNvSpPr>
            <a:spLocks noGrp="1"/>
          </p:cNvSpPr>
          <p:nvPr>
            <p:ph type="ftr" sz="quarter" idx="11"/>
          </p:nvPr>
        </p:nvSpPr>
        <p:spPr>
          <a:xfrm>
            <a:off x="914400" y="5809152"/>
            <a:ext cx="7041975"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688DF8BF-6BBB-EE40-8CD3-8D3533670360}"/>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18</a:t>
            </a:fld>
            <a:endParaRPr lang="en-US">
              <a:solidFill>
                <a:srgbClr val="000000"/>
              </a:solidFill>
            </a:endParaRPr>
          </a:p>
        </p:txBody>
      </p:sp>
      <p:pic>
        <p:nvPicPr>
          <p:cNvPr id="6" name="Picture 2">
            <a:extLst>
              <a:ext uri="{FF2B5EF4-FFF2-40B4-BE49-F238E27FC236}">
                <a16:creationId xmlns:a16="http://schemas.microsoft.com/office/drawing/2014/main" id="{A5E96727-614F-7C42-9F5D-8DB7CB3AA2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5975" y="611117"/>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C3AB1FFE-01B2-A846-BCD3-DAD57EE2A4B4}"/>
              </a:ext>
            </a:extLst>
          </p:cNvPr>
          <p:cNvPicPr/>
          <p:nvPr/>
        </p:nvPicPr>
        <p:blipFill>
          <a:blip r:embed="rId3">
            <a:extLst>
              <a:ext uri="{28A0092B-C50C-407E-A947-70E740481C1C}">
                <a14:useLocalDpi xmlns:a14="http://schemas.microsoft.com/office/drawing/2010/main" val="0"/>
              </a:ext>
            </a:extLst>
          </a:blip>
          <a:stretch>
            <a:fillRect/>
          </a:stretch>
        </p:blipFill>
        <p:spPr>
          <a:xfrm>
            <a:off x="1004901" y="1678942"/>
            <a:ext cx="6673850" cy="3849370"/>
          </a:xfrm>
          <a:prstGeom prst="rect">
            <a:avLst/>
          </a:prstGeom>
        </p:spPr>
      </p:pic>
    </p:spTree>
    <p:extLst>
      <p:ext uri="{BB962C8B-B14F-4D97-AF65-F5344CB8AC3E}">
        <p14:creationId xmlns:p14="http://schemas.microsoft.com/office/powerpoint/2010/main" val="1274616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1E07A-A282-DE48-9058-050E5E1BF759}"/>
              </a:ext>
            </a:extLst>
          </p:cNvPr>
          <p:cNvSpPr>
            <a:spLocks noGrp="1"/>
          </p:cNvSpPr>
          <p:nvPr>
            <p:ph type="title"/>
          </p:nvPr>
        </p:nvSpPr>
        <p:spPr>
          <a:xfrm>
            <a:off x="1089377" y="522280"/>
            <a:ext cx="6965245" cy="636232"/>
          </a:xfrm>
        </p:spPr>
        <p:txBody>
          <a:bodyPr>
            <a:normAutofit/>
          </a:bodyPr>
          <a:lstStyle/>
          <a:p>
            <a:r>
              <a:rPr lang="en-US" sz="3200" u="sng" dirty="0">
                <a:latin typeface="Times New Roman" panose="02020603050405020304" pitchFamily="18" charset="0"/>
                <a:cs typeface="Times New Roman" panose="02020603050405020304" pitchFamily="18" charset="0"/>
              </a:rPr>
              <a:t>TESTING</a:t>
            </a:r>
            <a:endParaRPr lang="en-US" sz="3200" dirty="0"/>
          </a:p>
        </p:txBody>
      </p:sp>
      <p:sp>
        <p:nvSpPr>
          <p:cNvPr id="4" name="Footer Placeholder 3">
            <a:extLst>
              <a:ext uri="{FF2B5EF4-FFF2-40B4-BE49-F238E27FC236}">
                <a16:creationId xmlns:a16="http://schemas.microsoft.com/office/drawing/2014/main" id="{A72B1CF9-6165-314F-BBF1-51781981F442}"/>
              </a:ext>
            </a:extLst>
          </p:cNvPr>
          <p:cNvSpPr>
            <a:spLocks noGrp="1"/>
          </p:cNvSpPr>
          <p:nvPr>
            <p:ph type="ftr" sz="quarter" idx="11"/>
          </p:nvPr>
        </p:nvSpPr>
        <p:spPr>
          <a:xfrm>
            <a:off x="914400" y="5809152"/>
            <a:ext cx="6969967"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02592A29-E70E-D449-ABA3-2F917497382E}"/>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19</a:t>
            </a:fld>
            <a:endParaRPr lang="en-US">
              <a:solidFill>
                <a:srgbClr val="000000"/>
              </a:solidFill>
            </a:endParaRPr>
          </a:p>
        </p:txBody>
      </p:sp>
      <p:pic>
        <p:nvPicPr>
          <p:cNvPr id="6" name="Picture 2">
            <a:extLst>
              <a:ext uri="{FF2B5EF4-FFF2-40B4-BE49-F238E27FC236}">
                <a16:creationId xmlns:a16="http://schemas.microsoft.com/office/drawing/2014/main" id="{B025A58D-7A58-1F45-82E4-FA12E2D690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6668" y="620688"/>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2">
            <a:extLst>
              <a:ext uri="{FF2B5EF4-FFF2-40B4-BE49-F238E27FC236}">
                <a16:creationId xmlns:a16="http://schemas.microsoft.com/office/drawing/2014/main" id="{9BD3A73B-B76C-074D-9F79-8F8611458674}"/>
              </a:ext>
            </a:extLst>
          </p:cNvPr>
          <p:cNvSpPr>
            <a:spLocks noChangeArrowheads="1"/>
          </p:cNvSpPr>
          <p:nvPr/>
        </p:nvSpPr>
        <p:spPr bwMode="auto">
          <a:xfrm>
            <a:off x="1782164" y="15698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142640" tIns="685584" rIns="914112" bIns="685584" numCol="1" anchor="ctr" anchorCtr="0" compatLnSpc="1">
            <a:prstTxWarp prst="textNoShape">
              <a:avLst/>
            </a:prstTxWarp>
            <a:spAutoFit/>
          </a:bodyPr>
          <a:lstStyle/>
          <a:p>
            <a:endParaRPr lang="en-US"/>
          </a:p>
        </p:txBody>
      </p:sp>
      <p:pic>
        <p:nvPicPr>
          <p:cNvPr id="3073" name="Picture 6">
            <a:extLst>
              <a:ext uri="{FF2B5EF4-FFF2-40B4-BE49-F238E27FC236}">
                <a16:creationId xmlns:a16="http://schemas.microsoft.com/office/drawing/2014/main" id="{1D481135-B724-3B49-BFE5-656114AB2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7222" y="1728781"/>
            <a:ext cx="6510338" cy="293687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a:extLst>
              <a:ext uri="{FF2B5EF4-FFF2-40B4-BE49-F238E27FC236}">
                <a16:creationId xmlns:a16="http://schemas.microsoft.com/office/drawing/2014/main" id="{4DBF4292-CEE4-9E45-93F1-24905EB5E05F}"/>
              </a:ext>
            </a:extLst>
          </p:cNvPr>
          <p:cNvSpPr>
            <a:spLocks noChangeArrowheads="1"/>
          </p:cNvSpPr>
          <p:nvPr/>
        </p:nvSpPr>
        <p:spPr bwMode="auto">
          <a:xfrm>
            <a:off x="939081" y="1136596"/>
            <a:ext cx="3149876"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Test cases for encryption</a:t>
            </a: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39657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981968" y="260648"/>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OUTLINE</a:t>
            </a:r>
          </a:p>
        </p:txBody>
      </p:sp>
      <p:sp>
        <p:nvSpPr>
          <p:cNvPr id="13" name="Content Placeholder 12"/>
          <p:cNvSpPr>
            <a:spLocks noGrp="1"/>
          </p:cNvSpPr>
          <p:nvPr>
            <p:ph idx="1"/>
          </p:nvPr>
        </p:nvSpPr>
        <p:spPr>
          <a:xfrm>
            <a:off x="1408695" y="1417869"/>
            <a:ext cx="6196405" cy="4022261"/>
          </a:xfrm>
        </p:spPr>
        <p:txBody>
          <a:bodyPr>
            <a:normAutofit/>
          </a:bodyPr>
          <a:lstStyle/>
          <a:p>
            <a:pPr marL="457200" indent="-457200">
              <a:buAutoNum type="arabicPeriod"/>
            </a:pPr>
            <a:r>
              <a:rPr lang="en-US" dirty="0">
                <a:latin typeface="Times New Roman" panose="02020603050405020304" pitchFamily="18" charset="0"/>
                <a:cs typeface="Times New Roman" panose="02020603050405020304" pitchFamily="18" charset="0"/>
              </a:rPr>
              <a:t>Problem Statement </a:t>
            </a:r>
          </a:p>
          <a:p>
            <a:pPr marL="457200" indent="-457200">
              <a:buAutoNum type="arabicPeriod"/>
            </a:pPr>
            <a:r>
              <a:rPr lang="en-US" dirty="0">
                <a:latin typeface="Times New Roman" panose="02020603050405020304" pitchFamily="18" charset="0"/>
                <a:cs typeface="Times New Roman" panose="02020603050405020304" pitchFamily="18" charset="0"/>
              </a:rPr>
              <a:t>High level Design</a:t>
            </a:r>
          </a:p>
          <a:p>
            <a:pPr marL="457200" indent="-457200">
              <a:buAutoNum type="arabicPeriod"/>
            </a:pPr>
            <a:r>
              <a:rPr lang="en-US" dirty="0">
                <a:latin typeface="Times New Roman" panose="02020603050405020304" pitchFamily="18" charset="0"/>
                <a:cs typeface="Times New Roman" panose="02020603050405020304" pitchFamily="18" charset="0"/>
              </a:rPr>
              <a:t>Detailed Design</a:t>
            </a:r>
          </a:p>
          <a:p>
            <a:pPr marL="457200" indent="-457200">
              <a:buAutoNum type="arabicPeriod"/>
            </a:pPr>
            <a:r>
              <a:rPr lang="en-US" dirty="0">
                <a:latin typeface="Times New Roman" panose="02020603050405020304" pitchFamily="18" charset="0"/>
                <a:cs typeface="Times New Roman" panose="02020603050405020304" pitchFamily="18" charset="0"/>
              </a:rPr>
              <a:t>Implementation</a:t>
            </a:r>
          </a:p>
          <a:p>
            <a:pPr marL="457200" indent="-457200">
              <a:buAutoNum type="arabicPeriod"/>
            </a:pPr>
            <a:r>
              <a:rPr lang="en-US" dirty="0">
                <a:latin typeface="Times New Roman" panose="02020603050405020304" pitchFamily="18" charset="0"/>
                <a:cs typeface="Times New Roman" panose="02020603050405020304" pitchFamily="18" charset="0"/>
              </a:rPr>
              <a:t>Results/Snapshots of the output</a:t>
            </a:r>
          </a:p>
          <a:p>
            <a:pPr marL="457200" indent="-457200">
              <a:buAutoNum type="arabicPeriod"/>
            </a:pPr>
            <a:r>
              <a:rPr lang="en-US" dirty="0">
                <a:latin typeface="Times New Roman" panose="02020603050405020304" pitchFamily="18" charset="0"/>
                <a:cs typeface="Times New Roman" panose="02020603050405020304" pitchFamily="18" charset="0"/>
              </a:rPr>
              <a:t>Testing</a:t>
            </a:r>
          </a:p>
          <a:p>
            <a:pPr marL="457200" indent="-457200">
              <a:buAutoNum type="arabicPeriod"/>
            </a:pPr>
            <a:r>
              <a:rPr lang="en-US" dirty="0">
                <a:latin typeface="Times New Roman" panose="02020603050405020304" pitchFamily="18" charset="0"/>
                <a:cs typeface="Times New Roman" panose="02020603050405020304" pitchFamily="18" charset="0"/>
              </a:rPr>
              <a:t>Conclusion and Future Enhancements</a:t>
            </a:r>
          </a:p>
          <a:p>
            <a:pPr marL="457200" indent="-457200">
              <a:buAutoNum type="arabicPeriod"/>
            </a:pPr>
            <a:r>
              <a:rPr lang="en-US" dirty="0">
                <a:latin typeface="Times New Roman" panose="02020603050405020304" pitchFamily="18" charset="0"/>
                <a:cs typeface="Times New Roman" panose="02020603050405020304" pitchFamily="18" charset="0"/>
              </a:rPr>
              <a:t>Paper Published</a:t>
            </a:r>
          </a:p>
          <a:p>
            <a:pPr marL="457200" indent="-457200">
              <a:buAutoNum type="arabicPeriod"/>
            </a:pPr>
            <a:r>
              <a:rPr lang="en-US" dirty="0">
                <a:latin typeface="Times New Roman" panose="02020603050405020304" pitchFamily="18" charset="0"/>
                <a:cs typeface="Times New Roman" panose="02020603050405020304" pitchFamily="18" charset="0"/>
              </a:rPr>
              <a:t>References</a:t>
            </a:r>
          </a:p>
          <a:p>
            <a:pPr marL="457200" indent="-457200">
              <a:buAutoNum type="arabicPeriod"/>
            </a:pPr>
            <a:endParaRPr lang="en-US" dirty="0">
              <a:latin typeface="Times New Roman" panose="02020603050405020304" pitchFamily="18" charset="0"/>
              <a:cs typeface="Times New Roman" panose="02020603050405020304" pitchFamily="18" charset="0"/>
            </a:endParaRPr>
          </a:p>
          <a:p>
            <a:pPr marL="457200" indent="-457200">
              <a:buAutoNum type="arabicPeriod"/>
            </a:pP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5" name="Footer Placeholder 4"/>
          <p:cNvSpPr>
            <a:spLocks noGrp="1"/>
          </p:cNvSpPr>
          <p:nvPr>
            <p:ph type="ftr" sz="quarter" idx="11"/>
          </p:nvPr>
        </p:nvSpPr>
        <p:spPr>
          <a:xfrm>
            <a:off x="914401" y="5809152"/>
            <a:ext cx="6941020"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6" name="Slide Number Placeholder 5"/>
          <p:cNvSpPr>
            <a:spLocks noGrp="1"/>
          </p:cNvSpPr>
          <p:nvPr>
            <p:ph type="sldNum" sz="quarter" idx="12"/>
          </p:nvPr>
        </p:nvSpPr>
        <p:spPr/>
        <p:txBody>
          <a:bodyPr/>
          <a:lstStyle/>
          <a:p>
            <a:fld id="{4E00C4A7-9392-4BCC-B455-B5BAA97D0D84}" type="slidenum">
              <a:rPr lang="en-US" smtClean="0"/>
              <a:pPr/>
              <a:t>2</a:t>
            </a:fld>
            <a:endParaRPr lang="en-US" dirty="0"/>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975" y="724317"/>
            <a:ext cx="1238250" cy="890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12330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23239-5EBF-DA46-B28E-D2BEDC767243}"/>
              </a:ext>
            </a:extLst>
          </p:cNvPr>
          <p:cNvSpPr>
            <a:spLocks noGrp="1"/>
          </p:cNvSpPr>
          <p:nvPr>
            <p:ph type="title"/>
          </p:nvPr>
        </p:nvSpPr>
        <p:spPr>
          <a:xfrm>
            <a:off x="1187624" y="188640"/>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TESTING</a:t>
            </a:r>
            <a:endParaRPr lang="en-US" sz="3200" dirty="0"/>
          </a:p>
        </p:txBody>
      </p:sp>
      <p:sp>
        <p:nvSpPr>
          <p:cNvPr id="3" name="Content Placeholder 2">
            <a:extLst>
              <a:ext uri="{FF2B5EF4-FFF2-40B4-BE49-F238E27FC236}">
                <a16:creationId xmlns:a16="http://schemas.microsoft.com/office/drawing/2014/main" id="{AA2536BD-4637-4F40-A173-762AD05340D9}"/>
              </a:ext>
            </a:extLst>
          </p:cNvPr>
          <p:cNvSpPr>
            <a:spLocks noGrp="1"/>
          </p:cNvSpPr>
          <p:nvPr>
            <p:ph idx="1"/>
          </p:nvPr>
        </p:nvSpPr>
        <p:spPr>
          <a:xfrm>
            <a:off x="914402" y="1124744"/>
            <a:ext cx="7309824" cy="4598325"/>
          </a:xfrm>
        </p:spPr>
        <p:txBody>
          <a:bodyPr>
            <a:normAutofit/>
          </a:bodyPr>
          <a:lstStyle/>
          <a:p>
            <a:pPr marL="0" indent="0" algn="just">
              <a:buNone/>
            </a:pPr>
            <a:r>
              <a:rPr lang="en-IN" sz="1600" dirty="0">
                <a:latin typeface="Times New Roman" panose="02020603050405020304" pitchFamily="18" charset="0"/>
                <a:cs typeface="Times New Roman" panose="02020603050405020304" pitchFamily="18" charset="0"/>
              </a:rPr>
              <a:t>The Firebase </a:t>
            </a:r>
            <a:r>
              <a:rPr lang="en-IN" sz="1600" dirty="0" err="1">
                <a:latin typeface="Times New Roman" panose="02020603050405020304" pitchFamily="18" charset="0"/>
                <a:cs typeface="Times New Roman" panose="02020603050405020304" pitchFamily="18" charset="0"/>
              </a:rPr>
              <a:t>TestLab</a:t>
            </a:r>
            <a:r>
              <a:rPr lang="en-IN" sz="1600" dirty="0">
                <a:latin typeface="Times New Roman" panose="02020603050405020304" pitchFamily="18" charset="0"/>
                <a:cs typeface="Times New Roman" panose="02020603050405020304" pitchFamily="18" charset="0"/>
              </a:rPr>
              <a:t> provides an easy environment for testing the developed application to see whether the application is functioning correctly or not. It displays the sequence of events that occur and also displays the CPU utilization and memory usage.</a:t>
            </a:r>
            <a:endParaRPr lang="en-US" sz="1600"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AC72627A-CAE5-734E-ABE6-0D1DE7B6814D}"/>
              </a:ext>
            </a:extLst>
          </p:cNvPr>
          <p:cNvSpPr>
            <a:spLocks noGrp="1"/>
          </p:cNvSpPr>
          <p:nvPr>
            <p:ph type="ftr" sz="quarter" idx="11"/>
          </p:nvPr>
        </p:nvSpPr>
        <p:spPr>
          <a:xfrm>
            <a:off x="914400" y="5809152"/>
            <a:ext cx="6969967"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27617E2B-3564-464B-988A-D4A2F9BD95E3}"/>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20</a:t>
            </a:fld>
            <a:endParaRPr lang="en-US">
              <a:solidFill>
                <a:srgbClr val="000000"/>
              </a:solidFill>
            </a:endParaRPr>
          </a:p>
        </p:txBody>
      </p:sp>
      <p:pic>
        <p:nvPicPr>
          <p:cNvPr id="6" name="Picture 2">
            <a:extLst>
              <a:ext uri="{FF2B5EF4-FFF2-40B4-BE49-F238E27FC236}">
                <a16:creationId xmlns:a16="http://schemas.microsoft.com/office/drawing/2014/main" id="{08CFF00C-A9D5-D14F-8E4F-B9DF64744E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0202" y="356105"/>
            <a:ext cx="1150270" cy="81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CBC13B8F-A2B1-C543-80A7-3892213CD50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922950" y="1988840"/>
            <a:ext cx="3505034" cy="3768364"/>
          </a:xfrm>
          <a:prstGeom prst="rect">
            <a:avLst/>
          </a:prstGeom>
        </p:spPr>
      </p:pic>
      <p:pic>
        <p:nvPicPr>
          <p:cNvPr id="8" name="Picture 7">
            <a:extLst>
              <a:ext uri="{FF2B5EF4-FFF2-40B4-BE49-F238E27FC236}">
                <a16:creationId xmlns:a16="http://schemas.microsoft.com/office/drawing/2014/main" id="{1CB68A12-D119-9A4C-A006-E9C21E69BCEA}"/>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4572000" y="1988841"/>
            <a:ext cx="3632198" cy="3820312"/>
          </a:xfrm>
          <a:prstGeom prst="rect">
            <a:avLst/>
          </a:prstGeom>
        </p:spPr>
      </p:pic>
    </p:spTree>
    <p:extLst>
      <p:ext uri="{BB962C8B-B14F-4D97-AF65-F5344CB8AC3E}">
        <p14:creationId xmlns:p14="http://schemas.microsoft.com/office/powerpoint/2010/main" val="34400553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36443"/>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RESULTS/OUTPUT SNAPSHOTS</a:t>
            </a:r>
          </a:p>
        </p:txBody>
      </p:sp>
      <p:sp>
        <p:nvSpPr>
          <p:cNvPr id="4" name="Footer Placeholder 3"/>
          <p:cNvSpPr>
            <a:spLocks noGrp="1"/>
          </p:cNvSpPr>
          <p:nvPr>
            <p:ph type="ftr" sz="quarter" idx="11"/>
          </p:nvPr>
        </p:nvSpPr>
        <p:spPr>
          <a:xfrm>
            <a:off x="914400" y="5809152"/>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21</a:t>
            </a:fld>
            <a:endParaRPr lang="en-US">
              <a:solidFill>
                <a:srgbClr val="000000"/>
              </a:solidFill>
            </a:endParaRPr>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227163" y="1782124"/>
            <a:ext cx="6196013" cy="3485257"/>
          </a:xfrm>
        </p:spPr>
      </p:pic>
      <p:pic>
        <p:nvPicPr>
          <p:cNvPr id="6" name="Picture 2">
            <a:extLst>
              <a:ext uri="{FF2B5EF4-FFF2-40B4-BE49-F238E27FC236}">
                <a16:creationId xmlns:a16="http://schemas.microsoft.com/office/drawing/2014/main" id="{5111A9FD-F56B-C944-9544-18C89A5A88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5067" y="579639"/>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9466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22</a:t>
            </a:fld>
            <a:endParaRPr lang="en-US">
              <a:solidFill>
                <a:srgbClr val="000000"/>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893" y="2060848"/>
            <a:ext cx="6492213" cy="3651870"/>
          </a:xfrm>
          <a:prstGeom prst="rect">
            <a:avLst/>
          </a:prstGeom>
        </p:spPr>
      </p:pic>
      <p:sp>
        <p:nvSpPr>
          <p:cNvPr id="4" name="Rectangle 3">
            <a:extLst>
              <a:ext uri="{FF2B5EF4-FFF2-40B4-BE49-F238E27FC236}">
                <a16:creationId xmlns:a16="http://schemas.microsoft.com/office/drawing/2014/main" id="{C9549851-2F96-2B48-9311-C32D16CD3307}"/>
              </a:ext>
            </a:extLst>
          </p:cNvPr>
          <p:cNvSpPr/>
          <p:nvPr/>
        </p:nvSpPr>
        <p:spPr>
          <a:xfrm>
            <a:off x="1088770" y="683723"/>
            <a:ext cx="6096284"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RESULTS/OUTPUT SNAPSHOTS</a:t>
            </a:r>
            <a:endParaRPr lang="en-US" sz="3200" dirty="0"/>
          </a:p>
        </p:txBody>
      </p:sp>
      <p:pic>
        <p:nvPicPr>
          <p:cNvPr id="6" name="Picture 2">
            <a:extLst>
              <a:ext uri="{FF2B5EF4-FFF2-40B4-BE49-F238E27FC236}">
                <a16:creationId xmlns:a16="http://schemas.microsoft.com/office/drawing/2014/main" id="{0BDE539F-55ED-5245-B849-83D3534D5A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8406" y="683723"/>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85638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1" y="5809152"/>
            <a:ext cx="7041976"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23</a:t>
            </a:fld>
            <a:endParaRPr lang="en-US">
              <a:solidFill>
                <a:srgbClr val="000000"/>
              </a:solidFill>
            </a:endParaRPr>
          </a:p>
        </p:txBody>
      </p:sp>
      <p:pic>
        <p:nvPicPr>
          <p:cNvPr id="4" name="Picture 3"/>
          <p:cNvPicPr/>
          <p:nvPr/>
        </p:nvPicPr>
        <p:blipFill rotWithShape="1">
          <a:blip r:embed="rId2"/>
          <a:srcRect l="-836" t="5245" r="-1144" b="12597"/>
          <a:stretch/>
        </p:blipFill>
        <p:spPr bwMode="auto">
          <a:xfrm>
            <a:off x="1745686" y="2276872"/>
            <a:ext cx="5652628" cy="3096344"/>
          </a:xfrm>
          <a:prstGeom prst="rect">
            <a:avLst/>
          </a:prstGeom>
          <a:noFill/>
          <a:ln w="9525">
            <a:noFill/>
            <a:miter lim="800000"/>
            <a:headEnd/>
            <a:tailEnd/>
          </a:ln>
        </p:spPr>
      </p:pic>
      <p:sp>
        <p:nvSpPr>
          <p:cNvPr id="5" name="Rectangle 4">
            <a:extLst>
              <a:ext uri="{FF2B5EF4-FFF2-40B4-BE49-F238E27FC236}">
                <a16:creationId xmlns:a16="http://schemas.microsoft.com/office/drawing/2014/main" id="{2B537BE2-8CC5-7040-9A18-7108D344B3BD}"/>
              </a:ext>
            </a:extLst>
          </p:cNvPr>
          <p:cNvSpPr/>
          <p:nvPr/>
        </p:nvSpPr>
        <p:spPr>
          <a:xfrm>
            <a:off x="884396" y="764704"/>
            <a:ext cx="6096284"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RESULTS/OUTPUT SNAPSHOTS</a:t>
            </a:r>
            <a:endParaRPr lang="en-US" sz="3200" dirty="0"/>
          </a:p>
        </p:txBody>
      </p:sp>
      <p:pic>
        <p:nvPicPr>
          <p:cNvPr id="6" name="Picture 2">
            <a:extLst>
              <a:ext uri="{FF2B5EF4-FFF2-40B4-BE49-F238E27FC236}">
                <a16:creationId xmlns:a16="http://schemas.microsoft.com/office/drawing/2014/main" id="{E35A3B3D-B2DD-7640-9AEF-95056903E6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5067" y="683723"/>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6403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a:xfrm>
            <a:off x="7668344" y="5813961"/>
            <a:ext cx="554023" cy="365125"/>
          </a:xfrm>
        </p:spPr>
        <p:txBody>
          <a:bodyPr/>
          <a:lstStyle/>
          <a:p>
            <a:pPr>
              <a:defRPr/>
            </a:pPr>
            <a:fld id="{7C089B83-A0E7-44EF-BE5E-A2EFF722AFF3}" type="slidenum">
              <a:rPr lang="en-US" smtClean="0">
                <a:solidFill>
                  <a:srgbClr val="000000"/>
                </a:solidFill>
              </a:rPr>
              <a:pPr>
                <a:defRPr/>
              </a:pPr>
              <a:t>24</a:t>
            </a:fld>
            <a:endParaRPr lang="en-US">
              <a:solidFill>
                <a:srgbClr val="000000"/>
              </a:solidFill>
            </a:endParaRPr>
          </a:p>
        </p:txBody>
      </p:sp>
      <p:pic>
        <p:nvPicPr>
          <p:cNvPr id="4" name="Picture 3"/>
          <p:cNvPicPr/>
          <p:nvPr/>
        </p:nvPicPr>
        <p:blipFill rotWithShape="1">
          <a:blip r:embed="rId2"/>
          <a:srcRect t="5068" r="-1159" b="12171"/>
          <a:stretch/>
        </p:blipFill>
        <p:spPr bwMode="auto">
          <a:xfrm>
            <a:off x="1547664" y="2060848"/>
            <a:ext cx="6284168" cy="3528393"/>
          </a:xfrm>
          <a:prstGeom prst="rect">
            <a:avLst/>
          </a:prstGeom>
          <a:noFill/>
          <a:ln w="9525">
            <a:noFill/>
            <a:miter lim="800000"/>
            <a:headEnd/>
            <a:tailEnd/>
          </a:ln>
        </p:spPr>
      </p:pic>
      <p:sp>
        <p:nvSpPr>
          <p:cNvPr id="5" name="Rectangle 4">
            <a:extLst>
              <a:ext uri="{FF2B5EF4-FFF2-40B4-BE49-F238E27FC236}">
                <a16:creationId xmlns:a16="http://schemas.microsoft.com/office/drawing/2014/main" id="{A6F6E722-8588-6A48-B473-B582DFE8E908}"/>
              </a:ext>
            </a:extLst>
          </p:cNvPr>
          <p:cNvSpPr/>
          <p:nvPr/>
        </p:nvSpPr>
        <p:spPr>
          <a:xfrm>
            <a:off x="914400" y="836712"/>
            <a:ext cx="6096284"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RESULTS/OUTPUT SNAPSHOTS</a:t>
            </a:r>
            <a:endParaRPr lang="en-US" sz="3200" dirty="0"/>
          </a:p>
        </p:txBody>
      </p:sp>
      <p:pic>
        <p:nvPicPr>
          <p:cNvPr id="6" name="Picture 2">
            <a:extLst>
              <a:ext uri="{FF2B5EF4-FFF2-40B4-BE49-F238E27FC236}">
                <a16:creationId xmlns:a16="http://schemas.microsoft.com/office/drawing/2014/main" id="{6C4CD338-02F9-294C-822A-F00AB99FF5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2337" y="740564"/>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454632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69699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25</a:t>
            </a:fld>
            <a:endParaRPr lang="en-US">
              <a:solidFill>
                <a:srgbClr val="000000"/>
              </a:solidFill>
            </a:endParaRPr>
          </a:p>
        </p:txBody>
      </p:sp>
      <p:pic>
        <p:nvPicPr>
          <p:cNvPr id="4" name="Picture 3"/>
          <p:cNvPicPr/>
          <p:nvPr/>
        </p:nvPicPr>
        <p:blipFill rotWithShape="1">
          <a:blip r:embed="rId2"/>
          <a:srcRect l="-1" t="5244" r="328" b="14344"/>
          <a:stretch/>
        </p:blipFill>
        <p:spPr bwMode="auto">
          <a:xfrm>
            <a:off x="1437319" y="2132856"/>
            <a:ext cx="5924128" cy="3312369"/>
          </a:xfrm>
          <a:prstGeom prst="rect">
            <a:avLst/>
          </a:prstGeom>
          <a:noFill/>
          <a:ln w="9525">
            <a:noFill/>
            <a:miter lim="800000"/>
            <a:headEnd/>
            <a:tailEnd/>
          </a:ln>
        </p:spPr>
      </p:pic>
      <p:sp>
        <p:nvSpPr>
          <p:cNvPr id="5" name="Rectangle 4">
            <a:extLst>
              <a:ext uri="{FF2B5EF4-FFF2-40B4-BE49-F238E27FC236}">
                <a16:creationId xmlns:a16="http://schemas.microsoft.com/office/drawing/2014/main" id="{D3A86FD2-B369-A34C-8AA1-C3134B71DEA6}"/>
              </a:ext>
            </a:extLst>
          </p:cNvPr>
          <p:cNvSpPr/>
          <p:nvPr/>
        </p:nvSpPr>
        <p:spPr>
          <a:xfrm>
            <a:off x="971600" y="908720"/>
            <a:ext cx="6096284"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RESULTS/OUTPUT SNAPSHOTS</a:t>
            </a:r>
            <a:endParaRPr lang="en-US" sz="3200" dirty="0"/>
          </a:p>
        </p:txBody>
      </p:sp>
      <p:pic>
        <p:nvPicPr>
          <p:cNvPr id="6" name="Picture 2">
            <a:extLst>
              <a:ext uri="{FF2B5EF4-FFF2-40B4-BE49-F238E27FC236}">
                <a16:creationId xmlns:a16="http://schemas.microsoft.com/office/drawing/2014/main" id="{B207A1B2-8B39-C84A-99D3-966E56D57B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9718" y="775553"/>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738441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69699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26</a:t>
            </a:fld>
            <a:endParaRPr lang="en-US">
              <a:solidFill>
                <a:srgbClr val="000000"/>
              </a:solidFill>
            </a:endParaRPr>
          </a:p>
        </p:txBody>
      </p:sp>
      <p:pic>
        <p:nvPicPr>
          <p:cNvPr id="4" name="Picture 3"/>
          <p:cNvPicPr/>
          <p:nvPr/>
        </p:nvPicPr>
        <p:blipFill rotWithShape="1">
          <a:blip r:embed="rId2"/>
          <a:srcRect t="5154" r="1159" b="12380"/>
          <a:stretch/>
        </p:blipFill>
        <p:spPr bwMode="auto">
          <a:xfrm>
            <a:off x="1501923" y="1885474"/>
            <a:ext cx="6140152" cy="3456384"/>
          </a:xfrm>
          <a:prstGeom prst="rect">
            <a:avLst/>
          </a:prstGeom>
          <a:noFill/>
          <a:ln w="9525">
            <a:noFill/>
            <a:miter lim="800000"/>
            <a:headEnd/>
            <a:tailEnd/>
          </a:ln>
        </p:spPr>
      </p:pic>
      <p:sp>
        <p:nvSpPr>
          <p:cNvPr id="5" name="Rectangle 4">
            <a:extLst>
              <a:ext uri="{FF2B5EF4-FFF2-40B4-BE49-F238E27FC236}">
                <a16:creationId xmlns:a16="http://schemas.microsoft.com/office/drawing/2014/main" id="{E8B63D08-EFB0-E841-AB3F-556FD6FC97C0}"/>
              </a:ext>
            </a:extLst>
          </p:cNvPr>
          <p:cNvSpPr/>
          <p:nvPr/>
        </p:nvSpPr>
        <p:spPr>
          <a:xfrm>
            <a:off x="971600" y="931367"/>
            <a:ext cx="6096284"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RESULTS/OUTPUT SNAPSHOTS</a:t>
            </a:r>
            <a:endParaRPr lang="en-US" sz="3200" dirty="0"/>
          </a:p>
        </p:txBody>
      </p:sp>
      <p:pic>
        <p:nvPicPr>
          <p:cNvPr id="6" name="Picture 2">
            <a:extLst>
              <a:ext uri="{FF2B5EF4-FFF2-40B4-BE49-F238E27FC236}">
                <a16:creationId xmlns:a16="http://schemas.microsoft.com/office/drawing/2014/main" id="{F935BFEF-25CB-C74E-A292-56E7B7518A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9718" y="775553"/>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87167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83723"/>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CONCLUSION AND FUTURE ENCHANCEMENTS</a:t>
            </a:r>
          </a:p>
        </p:txBody>
      </p:sp>
      <p:sp>
        <p:nvSpPr>
          <p:cNvPr id="3" name="Content Placeholder 2"/>
          <p:cNvSpPr>
            <a:spLocks noGrp="1"/>
          </p:cNvSpPr>
          <p:nvPr>
            <p:ph idx="1"/>
          </p:nvPr>
        </p:nvSpPr>
        <p:spPr>
          <a:xfrm>
            <a:off x="914400" y="2119257"/>
            <a:ext cx="7309825" cy="2852536"/>
          </a:xfrm>
        </p:spPr>
        <p:txBody>
          <a:bodyPr/>
          <a:lstStyle/>
          <a:p>
            <a:pPr algn="just"/>
            <a:r>
              <a:rPr lang="en-US" dirty="0">
                <a:latin typeface="Times New Roman" panose="02020603050405020304" pitchFamily="18" charset="0"/>
                <a:cs typeface="Times New Roman" panose="02020603050405020304" pitchFamily="18" charset="0"/>
              </a:rPr>
              <a:t>In conclusion this system is a mobile application created for the visually impaired so that they can make use of this app to send emails, set reminders and get to know about their battery percentage.</a:t>
            </a:r>
          </a:p>
          <a:p>
            <a:pPr algn="just"/>
            <a:r>
              <a:rPr lang="en-US" dirty="0">
                <a:latin typeface="Times New Roman" panose="02020603050405020304" pitchFamily="18" charset="0"/>
                <a:cs typeface="Times New Roman" panose="02020603050405020304" pitchFamily="18" charset="0"/>
              </a:rPr>
              <a:t>Currently this application is not available on the Play Store, in future it would be better if this application was made available on the Play Store.</a:t>
            </a:r>
          </a:p>
        </p:txBody>
      </p:sp>
      <p:sp>
        <p:nvSpPr>
          <p:cNvPr id="4" name="Footer Placeholder 3"/>
          <p:cNvSpPr>
            <a:spLocks noGrp="1"/>
          </p:cNvSpPr>
          <p:nvPr>
            <p:ph type="ftr" sz="quarter" idx="11"/>
          </p:nvPr>
        </p:nvSpPr>
        <p:spPr>
          <a:xfrm>
            <a:off x="914400" y="5809152"/>
            <a:ext cx="71458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27</a:t>
            </a:fld>
            <a:endParaRPr lang="en-US">
              <a:solidFill>
                <a:srgbClr val="000000"/>
              </a:solidFill>
            </a:endParaRPr>
          </a:p>
        </p:txBody>
      </p:sp>
      <p:pic>
        <p:nvPicPr>
          <p:cNvPr id="6" name="Picture 2">
            <a:extLst>
              <a:ext uri="{FF2B5EF4-FFF2-40B4-BE49-F238E27FC236}">
                <a16:creationId xmlns:a16="http://schemas.microsoft.com/office/drawing/2014/main" id="{CA73402F-F550-894C-A659-2538DD5705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4855" y="784663"/>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26173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AD96-FDE0-6245-A099-C57187DA6BF6}"/>
              </a:ext>
            </a:extLst>
          </p:cNvPr>
          <p:cNvSpPr>
            <a:spLocks noGrp="1"/>
          </p:cNvSpPr>
          <p:nvPr>
            <p:ph type="title"/>
          </p:nvPr>
        </p:nvSpPr>
        <p:spPr>
          <a:xfrm>
            <a:off x="913822" y="272488"/>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PAPER PUBLISHED</a:t>
            </a:r>
          </a:p>
        </p:txBody>
      </p:sp>
      <p:sp>
        <p:nvSpPr>
          <p:cNvPr id="3" name="Content Placeholder 2">
            <a:extLst>
              <a:ext uri="{FF2B5EF4-FFF2-40B4-BE49-F238E27FC236}">
                <a16:creationId xmlns:a16="http://schemas.microsoft.com/office/drawing/2014/main" id="{3E8C4788-103A-6E4B-AD0F-8DCF5EA5DE3F}"/>
              </a:ext>
            </a:extLst>
          </p:cNvPr>
          <p:cNvSpPr>
            <a:spLocks noGrp="1"/>
          </p:cNvSpPr>
          <p:nvPr>
            <p:ph idx="1"/>
          </p:nvPr>
        </p:nvSpPr>
        <p:spPr>
          <a:xfrm>
            <a:off x="913822" y="2577097"/>
            <a:ext cx="7310403" cy="2088232"/>
          </a:xfrm>
        </p:spPr>
        <p:txBody>
          <a:bodyPr>
            <a:normAutofit/>
          </a:bodyPr>
          <a:lstStyle/>
          <a:p>
            <a:pPr marL="0" indent="0">
              <a:buNone/>
            </a:pPr>
            <a:r>
              <a:rPr lang="en-US" sz="1600" dirty="0">
                <a:latin typeface="Times New Roman" panose="02020603050405020304" pitchFamily="18" charset="0"/>
                <a:cs typeface="Times New Roman" panose="02020603050405020304" pitchFamily="18" charset="0"/>
              </a:rPr>
              <a:t>Author Names: PRADEEP SADANAND, KRITHIKA.G.M, DEEPTHI.R, ZAINA AHAD, HARINI.B.M</a:t>
            </a:r>
            <a:endParaRPr lang="en-IN"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Paper Title:  Voice Based Application for visually impaired </a:t>
            </a:r>
            <a:endParaRPr lang="en-IN"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Name of the Conference or Journal: International Journal Of Innovative Research In Science, Engineering and Research.</a:t>
            </a:r>
            <a:endParaRPr lang="en-IN"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Volume 9, Issue 4, April 2020.</a:t>
            </a:r>
            <a:endParaRPr lang="en-IN"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 </a:t>
            </a:r>
            <a:endParaRPr lang="en-IN" sz="1600"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Footer Placeholder 3">
            <a:extLst>
              <a:ext uri="{FF2B5EF4-FFF2-40B4-BE49-F238E27FC236}">
                <a16:creationId xmlns:a16="http://schemas.microsoft.com/office/drawing/2014/main" id="{DA4BFD11-49DC-4F47-AF28-D0B51614C752}"/>
              </a:ext>
            </a:extLst>
          </p:cNvPr>
          <p:cNvSpPr>
            <a:spLocks noGrp="1"/>
          </p:cNvSpPr>
          <p:nvPr>
            <p:ph type="ftr" sz="quarter" idx="11"/>
          </p:nvPr>
        </p:nvSpPr>
        <p:spPr>
          <a:xfrm>
            <a:off x="914400" y="5809152"/>
            <a:ext cx="6897959" cy="365125"/>
          </a:xfrm>
        </p:spPr>
        <p:txBody>
          <a:bodyPr/>
          <a:lstStyle/>
          <a:p>
            <a:pPr>
              <a:defRPr/>
            </a:pPr>
            <a:r>
              <a:rPr lang="en-US" dirty="0">
                <a:solidFill>
                  <a:schemeClr val="tx1"/>
                </a:solidFill>
              </a:rPr>
              <a:t>Voice Based Android Application for Visually impaired       </a:t>
            </a:r>
            <a:r>
              <a:rPr lang="en-IN" dirty="0">
                <a:solidFill>
                  <a:srgbClr val="000000"/>
                </a:solidFill>
              </a:rPr>
              <a:t>Department of CSE, BMSCE        2019-20                  </a:t>
            </a:r>
            <a:endParaRPr lang="en-US" dirty="0">
              <a:solidFill>
                <a:srgbClr val="000000"/>
              </a:solidFill>
            </a:endParaRPr>
          </a:p>
        </p:txBody>
      </p:sp>
      <p:sp>
        <p:nvSpPr>
          <p:cNvPr id="5" name="Slide Number Placeholder 4">
            <a:extLst>
              <a:ext uri="{FF2B5EF4-FFF2-40B4-BE49-F238E27FC236}">
                <a16:creationId xmlns:a16="http://schemas.microsoft.com/office/drawing/2014/main" id="{52E70014-E801-724D-9E23-58A6FC50644A}"/>
              </a:ext>
            </a:extLst>
          </p:cNvPr>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28</a:t>
            </a:fld>
            <a:endParaRPr lang="en-US">
              <a:solidFill>
                <a:srgbClr val="000000"/>
              </a:solidFill>
            </a:endParaRPr>
          </a:p>
        </p:txBody>
      </p:sp>
      <p:pic>
        <p:nvPicPr>
          <p:cNvPr id="6" name="Picture 2">
            <a:extLst>
              <a:ext uri="{FF2B5EF4-FFF2-40B4-BE49-F238E27FC236}">
                <a16:creationId xmlns:a16="http://schemas.microsoft.com/office/drawing/2014/main" id="{86CB3B07-2761-784A-82A3-A412C13989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264" y="634629"/>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61989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8619" y="273325"/>
            <a:ext cx="6965245" cy="1202485"/>
          </a:xfrm>
        </p:spPr>
        <p:txBody>
          <a:bodyPr>
            <a:normAutofit/>
          </a:bodyPr>
          <a:lstStyle/>
          <a:p>
            <a:r>
              <a:rPr lang="en-US" sz="3200" u="sng" dirty="0">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a:xfrm>
            <a:off x="973459" y="1196752"/>
            <a:ext cx="7250766" cy="4711737"/>
          </a:xfrm>
        </p:spPr>
        <p:txBody>
          <a:bodyPr>
            <a:normAutofit fontScale="47500" lnSpcReduction="20000"/>
          </a:bodyPr>
          <a:lstStyle/>
          <a:p>
            <a:pPr marL="0" indent="0" algn="just">
              <a:buNone/>
            </a:pPr>
            <a:r>
              <a:rPr lang="en-US" sz="2500" dirty="0">
                <a:latin typeface="Times New Roman" panose="02020603050405020304" pitchFamily="18" charset="0"/>
                <a:cs typeface="Times New Roman" panose="02020603050405020304" pitchFamily="18" charset="0"/>
              </a:rPr>
              <a:t>[1] </a:t>
            </a:r>
            <a:r>
              <a:rPr lang="en-US" sz="2500" dirty="0" err="1">
                <a:latin typeface="Times New Roman" panose="02020603050405020304" pitchFamily="18" charset="0"/>
                <a:cs typeface="Times New Roman" panose="02020603050405020304" pitchFamily="18" charset="0"/>
              </a:rPr>
              <a:t>Jin-hee</a:t>
            </a:r>
            <a:r>
              <a:rPr lang="en-US" sz="2500" dirty="0">
                <a:latin typeface="Times New Roman" panose="02020603050405020304" pitchFamily="18" charset="0"/>
                <a:cs typeface="Times New Roman" panose="02020603050405020304" pitchFamily="18" charset="0"/>
              </a:rPr>
              <a:t> Lee, </a:t>
            </a:r>
            <a:r>
              <a:rPr lang="en-US" sz="2500" dirty="0" err="1">
                <a:latin typeface="Times New Roman" panose="02020603050405020304" pitchFamily="18" charset="0"/>
                <a:cs typeface="Times New Roman" panose="02020603050405020304" pitchFamily="18" charset="0"/>
              </a:rPr>
              <a:t>aSang-Chul</a:t>
            </a:r>
            <a:r>
              <a:rPr lang="en-US" sz="2500" dirty="0">
                <a:latin typeface="Times New Roman" panose="02020603050405020304" pitchFamily="18" charset="0"/>
                <a:cs typeface="Times New Roman" panose="02020603050405020304" pitchFamily="18" charset="0"/>
              </a:rPr>
              <a:t> Lee, </a:t>
            </a:r>
            <a:r>
              <a:rPr lang="en-US" sz="2500" dirty="0" err="1">
                <a:latin typeface="Times New Roman" panose="02020603050405020304" pitchFamily="18" charset="0"/>
                <a:cs typeface="Times New Roman" panose="02020603050405020304" pitchFamily="18" charset="0"/>
              </a:rPr>
              <a:t>aKyeongyul</a:t>
            </a:r>
            <a:r>
              <a:rPr lang="en-US" sz="2500" dirty="0">
                <a:latin typeface="Times New Roman" panose="02020603050405020304" pitchFamily="18" charset="0"/>
                <a:cs typeface="Times New Roman" panose="02020603050405020304" pitchFamily="18" charset="0"/>
              </a:rPr>
              <a:t> Kim, and </a:t>
            </a:r>
            <a:r>
              <a:rPr lang="en-US" sz="2500" dirty="0" err="1">
                <a:latin typeface="Times New Roman" panose="02020603050405020304" pitchFamily="18" charset="0"/>
                <a:cs typeface="Times New Roman" panose="02020603050405020304" pitchFamily="18" charset="0"/>
              </a:rPr>
              <a:t>aByeong</a:t>
            </a:r>
            <a:r>
              <a:rPr lang="en-US" sz="2500" dirty="0">
                <a:latin typeface="Times New Roman" panose="02020603050405020304" pitchFamily="18" charset="0"/>
                <a:cs typeface="Times New Roman" panose="02020603050405020304" pitchFamily="18" charset="0"/>
              </a:rPr>
              <a:t>-Seok Shin, “</a:t>
            </a:r>
            <a:r>
              <a:rPr lang="en-US" sz="2500" dirty="0" err="1">
                <a:latin typeface="Times New Roman" panose="02020603050405020304" pitchFamily="18" charset="0"/>
                <a:cs typeface="Times New Roman" panose="02020603050405020304" pitchFamily="18" charset="0"/>
              </a:rPr>
              <a:t>Smarta</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Backpacka</a:t>
            </a:r>
            <a:r>
              <a:rPr lang="en-US" sz="2500" dirty="0">
                <a:latin typeface="Times New Roman" panose="02020603050405020304" pitchFamily="18" charset="0"/>
                <a:cs typeface="Times New Roman" panose="02020603050405020304" pitchFamily="18" charset="0"/>
              </a:rPr>
              <a:t> for Visually Impaired Person”, International Conference on ICT for Smart Society-IEEE, June 2013.</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[2] </a:t>
            </a:r>
            <a:r>
              <a:rPr lang="en-US" sz="2500" dirty="0" err="1">
                <a:latin typeface="Times New Roman" panose="02020603050405020304" pitchFamily="18" charset="0"/>
                <a:cs typeface="Times New Roman" panose="02020603050405020304" pitchFamily="18" charset="0"/>
              </a:rPr>
              <a:t>Varit</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Prudtipongpun</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Thorntita</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Rattanapongsen</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Wirawan</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Buakeaw</a:t>
            </a:r>
            <a:r>
              <a:rPr lang="en-US" sz="2500" dirty="0">
                <a:latin typeface="Times New Roman" panose="02020603050405020304" pitchFamily="18" charset="0"/>
                <a:cs typeface="Times New Roman" panose="02020603050405020304" pitchFamily="18" charset="0"/>
              </a:rPr>
              <a:t> and </a:t>
            </a:r>
            <a:r>
              <a:rPr lang="en-US" sz="2500" dirty="0" err="1">
                <a:latin typeface="Times New Roman" panose="02020603050405020304" pitchFamily="18" charset="0"/>
                <a:cs typeface="Times New Roman" panose="02020603050405020304" pitchFamily="18" charset="0"/>
              </a:rPr>
              <a:t>Mingmanas</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Sivaraksa</a:t>
            </a:r>
            <a:r>
              <a:rPr lang="en-US" sz="2500" dirty="0">
                <a:latin typeface="Times New Roman" panose="02020603050405020304" pitchFamily="18" charset="0"/>
                <a:cs typeface="Times New Roman" panose="02020603050405020304" pitchFamily="18" charset="0"/>
              </a:rPr>
              <a:t>, “Indoor Navigation System for Vision-impaired Individual”, IEEE-International Conference on Signal-Image Technology &amp; Internet-Based Systems (SITIS), 2015. </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[3] </a:t>
            </a:r>
            <a:r>
              <a:rPr lang="en-US" sz="2500" dirty="0" err="1">
                <a:latin typeface="Times New Roman" panose="02020603050405020304" pitchFamily="18" charset="0"/>
                <a:cs typeface="Times New Roman" panose="02020603050405020304" pitchFamily="18" charset="0"/>
              </a:rPr>
              <a:t>Zewen</a:t>
            </a:r>
            <a:r>
              <a:rPr lang="en-US" sz="2500" dirty="0">
                <a:latin typeface="Times New Roman" panose="02020603050405020304" pitchFamily="18" charset="0"/>
                <a:cs typeface="Times New Roman" panose="02020603050405020304" pitchFamily="18" charset="0"/>
              </a:rPr>
              <a:t> Li, Gang Luo and Shrinivas </a:t>
            </a:r>
            <a:r>
              <a:rPr lang="en-US" sz="2500" dirty="0" err="1">
                <a:latin typeface="Times New Roman" panose="02020603050405020304" pitchFamily="18" charset="0"/>
                <a:cs typeface="Times New Roman" panose="02020603050405020304" pitchFamily="18" charset="0"/>
              </a:rPr>
              <a:t>Pundlik</a:t>
            </a:r>
            <a:r>
              <a:rPr lang="en-US" sz="2500" dirty="0">
                <a:latin typeface="Times New Roman" panose="02020603050405020304" pitchFamily="18" charset="0"/>
                <a:cs typeface="Times New Roman" panose="02020603050405020304" pitchFamily="18" charset="0"/>
              </a:rPr>
              <a:t>, “Stabilization of Magnified Videos on a Mobile Device for Visually Impaired”, IEEE Conference on Computer Vision and Pattern Recognition Workshops, 2013. </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[4]  </a:t>
            </a:r>
            <a:r>
              <a:rPr lang="en-US" sz="2500" dirty="0" err="1">
                <a:latin typeface="Times New Roman" panose="02020603050405020304" pitchFamily="18" charset="0"/>
                <a:cs typeface="Times New Roman" panose="02020603050405020304" pitchFamily="18" charset="0"/>
              </a:rPr>
              <a:t>R.Kasthuri</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B.Nivetha</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S.Shabana</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V.Veluchamy</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S.Shivakumar</a:t>
            </a:r>
            <a:r>
              <a:rPr lang="en-US" sz="2500" dirty="0">
                <a:latin typeface="Times New Roman" panose="02020603050405020304" pitchFamily="18" charset="0"/>
                <a:cs typeface="Times New Roman" panose="02020603050405020304" pitchFamily="18" charset="0"/>
              </a:rPr>
              <a:t> 2017 Third International Conference on Science Technology Engineering &amp; Management (ICONSTEM), “Smart device for visually impaired people” .	</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[5]</a:t>
            </a:r>
            <a:r>
              <a:rPr lang="en-US" sz="2500" b="1" dirty="0">
                <a:latin typeface="Times New Roman" panose="02020603050405020304" pitchFamily="18" charset="0"/>
                <a:cs typeface="Times New Roman" panose="02020603050405020304" pitchFamily="18" charset="0"/>
              </a:rPr>
              <a:t> </a:t>
            </a:r>
            <a:r>
              <a:rPr lang="en-US" sz="2500" dirty="0">
                <a:latin typeface="Times New Roman" panose="02020603050405020304" pitchFamily="18" charset="0"/>
                <a:cs typeface="Times New Roman" panose="02020603050405020304" pitchFamily="18" charset="0"/>
              </a:rPr>
              <a:t>Carmel Mary Belinda M.J. , </a:t>
            </a:r>
            <a:r>
              <a:rPr lang="en-US" sz="2500" dirty="0" err="1">
                <a:latin typeface="Times New Roman" panose="02020603050405020304" pitchFamily="18" charset="0"/>
                <a:cs typeface="Times New Roman" panose="02020603050405020304" pitchFamily="18" charset="0"/>
              </a:rPr>
              <a:t>Rupavathy.N</a:t>
            </a:r>
            <a:r>
              <a:rPr lang="en-US" sz="2500" dirty="0">
                <a:latin typeface="Times New Roman" panose="02020603050405020304" pitchFamily="18" charset="0"/>
                <a:cs typeface="Times New Roman" panose="02020603050405020304" pitchFamily="18" charset="0"/>
              </a:rPr>
              <a:t> , Mahalakshmi N R, International Journal of Engineering and Technology(2016), “A voice based text mail system for visually impaired”.</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[6] Jayachandran .K, </a:t>
            </a:r>
            <a:r>
              <a:rPr lang="en-US" sz="2500" dirty="0" err="1">
                <a:latin typeface="Times New Roman" panose="02020603050405020304" pitchFamily="18" charset="0"/>
                <a:cs typeface="Times New Roman" panose="02020603050405020304" pitchFamily="18" charset="0"/>
              </a:rPr>
              <a:t>Anbumani</a:t>
            </a:r>
            <a:r>
              <a:rPr lang="en-US" sz="2500" dirty="0">
                <a:latin typeface="Times New Roman" panose="02020603050405020304" pitchFamily="18" charset="0"/>
                <a:cs typeface="Times New Roman" panose="02020603050405020304" pitchFamily="18" charset="0"/>
              </a:rPr>
              <a:t> .P, International Journal of Advance Research, Ideas and Innovations in Technology (2017), “Voice Based Email for Blind People”.</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[7] Jing-</a:t>
            </a:r>
            <a:r>
              <a:rPr lang="en-US" sz="2500" dirty="0" err="1">
                <a:latin typeface="Times New Roman" panose="02020603050405020304" pitchFamily="18" charset="0"/>
                <a:cs typeface="Times New Roman" panose="02020603050405020304" pitchFamily="18" charset="0"/>
              </a:rPr>
              <a:t>zhong</a:t>
            </a:r>
            <a:r>
              <a:rPr lang="en-US" sz="2500" dirty="0">
                <a:latin typeface="Times New Roman" panose="02020603050405020304" pitchFamily="18" charset="0"/>
                <a:cs typeface="Times New Roman" panose="02020603050405020304" pitchFamily="18" charset="0"/>
              </a:rPr>
              <a:t> wang, </a:t>
            </a:r>
            <a:r>
              <a:rPr lang="en-US" sz="2500" dirty="0" err="1">
                <a:latin typeface="Times New Roman" panose="02020603050405020304" pitchFamily="18" charset="0"/>
                <a:cs typeface="Times New Roman" panose="02020603050405020304" pitchFamily="18" charset="0"/>
              </a:rPr>
              <a:t>xiao</a:t>
            </a:r>
            <a:r>
              <a:rPr lang="en-US" sz="2500" dirty="0">
                <a:latin typeface="Times New Roman" panose="02020603050405020304" pitchFamily="18" charset="0"/>
                <a:cs typeface="Times New Roman" panose="02020603050405020304" pitchFamily="18" charset="0"/>
              </a:rPr>
              <a:t>-hui </a:t>
            </a:r>
            <a:r>
              <a:rPr lang="en-US" sz="2500" dirty="0" err="1">
                <a:latin typeface="Times New Roman" panose="02020603050405020304" pitchFamily="18" charset="0"/>
                <a:cs typeface="Times New Roman" panose="02020603050405020304" pitchFamily="18" charset="0"/>
              </a:rPr>
              <a:t>guo</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ke</a:t>
            </a:r>
            <a:r>
              <a:rPr lang="en-US" sz="2500" dirty="0">
                <a:latin typeface="Times New Roman" panose="02020603050405020304" pitchFamily="18" charset="0"/>
                <a:cs typeface="Times New Roman" panose="02020603050405020304" pitchFamily="18" charset="0"/>
              </a:rPr>
              <a:t> </a:t>
            </a:r>
            <a:r>
              <a:rPr lang="en-US" sz="2500" dirty="0" err="1">
                <a:latin typeface="Times New Roman" panose="02020603050405020304" pitchFamily="18" charset="0"/>
                <a:cs typeface="Times New Roman" panose="02020603050405020304" pitchFamily="18" charset="0"/>
              </a:rPr>
              <a:t>xiao</a:t>
            </a:r>
            <a:r>
              <a:rPr lang="en-US" sz="2500" dirty="0">
                <a:latin typeface="Times New Roman" panose="02020603050405020304" pitchFamily="18" charset="0"/>
                <a:cs typeface="Times New Roman" panose="02020603050405020304" pitchFamily="18" charset="0"/>
              </a:rPr>
              <a:t>, 2016 IEEE, “research and implementation of blind reader system based on android platform.”</a:t>
            </a:r>
          </a:p>
          <a:p>
            <a:pPr marL="0" indent="0" algn="just">
              <a:buNone/>
            </a:pPr>
            <a:endParaRPr lang="en-IN" sz="2500" dirty="0">
              <a:latin typeface="Times New Roman" panose="02020603050405020304" pitchFamily="18" charset="0"/>
              <a:cs typeface="Times New Roman" panose="02020603050405020304" pitchFamily="18" charset="0"/>
            </a:endParaRPr>
          </a:p>
          <a:p>
            <a:pPr marL="0" indent="0" algn="just">
              <a:buNone/>
            </a:pPr>
            <a:r>
              <a:rPr lang="en-US" sz="2500" dirty="0">
                <a:latin typeface="Times New Roman" panose="02020603050405020304" pitchFamily="18" charset="0"/>
                <a:cs typeface="Times New Roman" panose="02020603050405020304" pitchFamily="18" charset="0"/>
              </a:rPr>
              <a:t>[8] Piotr </a:t>
            </a:r>
            <a:r>
              <a:rPr lang="en-US" sz="2500" dirty="0" err="1">
                <a:latin typeface="Times New Roman" panose="02020603050405020304" pitchFamily="18" charset="0"/>
                <a:cs typeface="Times New Roman" panose="02020603050405020304" pitchFamily="18" charset="0"/>
              </a:rPr>
              <a:t>Kardys</a:t>
            </a:r>
            <a:r>
              <a:rPr lang="en-US" sz="2500" dirty="0">
                <a:latin typeface="Times New Roman" panose="02020603050405020304" pitchFamily="18" charset="0"/>
                <a:cs typeface="Times New Roman" panose="02020603050405020304" pitchFamily="18" charset="0"/>
              </a:rPr>
              <a:t>́, Adam </a:t>
            </a:r>
            <a:r>
              <a:rPr lang="en-US" sz="2500" dirty="0" err="1">
                <a:latin typeface="Times New Roman" panose="02020603050405020304" pitchFamily="18" charset="0"/>
                <a:cs typeface="Times New Roman" panose="02020603050405020304" pitchFamily="18" charset="0"/>
              </a:rPr>
              <a:t>Dąbrowski</a:t>
            </a:r>
            <a:r>
              <a:rPr lang="en-US" sz="2500" dirty="0">
                <a:latin typeface="Times New Roman" panose="02020603050405020304" pitchFamily="18" charset="0"/>
                <a:cs typeface="Times New Roman" panose="02020603050405020304" pitchFamily="18" charset="0"/>
              </a:rPr>
              <a:t> , Marcin </a:t>
            </a:r>
            <a:r>
              <a:rPr lang="en-US" sz="2500" dirty="0" err="1">
                <a:latin typeface="Times New Roman" panose="02020603050405020304" pitchFamily="18" charset="0"/>
                <a:cs typeface="Times New Roman" panose="02020603050405020304" pitchFamily="18" charset="0"/>
              </a:rPr>
              <a:t>Iwanowski</a:t>
            </a:r>
            <a:r>
              <a:rPr lang="en-US" sz="2500" dirty="0">
                <a:latin typeface="Times New Roman" panose="02020603050405020304" pitchFamily="18" charset="0"/>
                <a:cs typeface="Times New Roman" panose="02020603050405020304" pitchFamily="18" charset="0"/>
              </a:rPr>
              <a:t>, Damian </a:t>
            </a:r>
            <a:r>
              <a:rPr lang="en-US" sz="2500" dirty="0" err="1">
                <a:latin typeface="Times New Roman" panose="02020603050405020304" pitchFamily="18" charset="0"/>
                <a:cs typeface="Times New Roman" panose="02020603050405020304" pitchFamily="18" charset="0"/>
              </a:rPr>
              <a:t>Huderek</a:t>
            </a:r>
            <a:r>
              <a:rPr lang="en-US" sz="2500" dirty="0">
                <a:latin typeface="Times New Roman" panose="02020603050405020304" pitchFamily="18" charset="0"/>
                <a:cs typeface="Times New Roman" panose="02020603050405020304" pitchFamily="18" charset="0"/>
              </a:rPr>
              <a:t> 2016 IEEE, “A new Android application for blind and visually impaired people”.</a:t>
            </a:r>
            <a:endParaRPr lang="en-IN" sz="2500"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Footer Placeholder 3"/>
          <p:cNvSpPr>
            <a:spLocks noGrp="1"/>
          </p:cNvSpPr>
          <p:nvPr>
            <p:ph type="ftr" sz="quarter" idx="11"/>
          </p:nvPr>
        </p:nvSpPr>
        <p:spPr>
          <a:xfrm>
            <a:off x="914400" y="5809152"/>
            <a:ext cx="69699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29</a:t>
            </a:fld>
            <a:endParaRPr lang="en-US">
              <a:solidFill>
                <a:srgbClr val="000000"/>
              </a:solidFill>
            </a:endParaRPr>
          </a:p>
        </p:txBody>
      </p:sp>
      <p:pic>
        <p:nvPicPr>
          <p:cNvPr id="6" name="Picture 2">
            <a:extLst>
              <a:ext uri="{FF2B5EF4-FFF2-40B4-BE49-F238E27FC236}">
                <a16:creationId xmlns:a16="http://schemas.microsoft.com/office/drawing/2014/main" id="{0285383F-57A4-AE4E-9E57-B6FBF4E5E7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3889" y="183421"/>
            <a:ext cx="1150270" cy="100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7126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748959" y="424115"/>
            <a:ext cx="6965245" cy="1202485"/>
          </a:xfrm>
        </p:spPr>
        <p:txBody>
          <a:bodyPr>
            <a:normAutofit/>
          </a:bodyPr>
          <a:lstStyle/>
          <a:p>
            <a:r>
              <a:rPr lang="en-US" sz="3600" u="sng" dirty="0">
                <a:latin typeface="Times New Roman" panose="02020603050405020304" pitchFamily="18" charset="0"/>
                <a:cs typeface="Times New Roman" panose="02020603050405020304" pitchFamily="18" charset="0"/>
              </a:rPr>
              <a:t>PROBLEM STATEMENT</a:t>
            </a:r>
          </a:p>
        </p:txBody>
      </p:sp>
      <p:sp>
        <p:nvSpPr>
          <p:cNvPr id="7" name="Content Placeholder 6"/>
          <p:cNvSpPr>
            <a:spLocks noGrp="1"/>
          </p:cNvSpPr>
          <p:nvPr>
            <p:ph idx="1"/>
          </p:nvPr>
        </p:nvSpPr>
        <p:spPr>
          <a:xfrm>
            <a:off x="1463040" y="1609114"/>
            <a:ext cx="6196405" cy="4113955"/>
          </a:xfrm>
        </p:spPr>
        <p:txBody>
          <a:bodyPr>
            <a:normAutofit fontScale="92500"/>
          </a:bodyPr>
          <a:lstStyle/>
          <a:p>
            <a:pPr algn="just"/>
            <a:r>
              <a:rPr lang="en-US" dirty="0">
                <a:latin typeface="Times New Roman" panose="02020603050405020304" pitchFamily="18" charset="0"/>
                <a:cs typeface="Times New Roman" panose="02020603050405020304" pitchFamily="18" charset="0"/>
              </a:rPr>
              <a:t>The aim of the project is to help the visually impaired people to compose and send emails. The main focus of the system is to develop a mobile based voice e-mail system with Secure Password Manager for visually impaired people.</a:t>
            </a:r>
          </a:p>
          <a:p>
            <a:pPr algn="just"/>
            <a:r>
              <a:rPr lang="en-GB" dirty="0">
                <a:latin typeface="Times New Roman" panose="02020603050405020304" pitchFamily="18" charset="0"/>
                <a:cs typeface="Times New Roman" panose="02020603050405020304" pitchFamily="18" charset="0"/>
              </a:rPr>
              <a:t>IBM’s Application has an easy-to-use interface and converts the text-to-speech.</a:t>
            </a:r>
          </a:p>
          <a:p>
            <a:pPr algn="just"/>
            <a:r>
              <a:rPr lang="en-GB" dirty="0">
                <a:latin typeface="Times New Roman" panose="02020603050405020304" pitchFamily="18" charset="0"/>
                <a:cs typeface="Times New Roman" panose="02020603050405020304" pitchFamily="18" charset="0"/>
              </a:rPr>
              <a:t> However, the disadvantage of this is that the developer has to design a complex new interface for the complex graphical application to be browsed and for the screen reader to recognize.</a:t>
            </a:r>
          </a:p>
          <a:p>
            <a:pPr marL="0" indent="0" algn="just">
              <a:buNone/>
            </a:pPr>
            <a:endParaRPr lang="en-GB" dirty="0">
              <a:latin typeface="Times New Roman" panose="02020603050405020304" pitchFamily="18" charset="0"/>
              <a:cs typeface="Times New Roman" panose="02020603050405020304" pitchFamily="18" charset="0"/>
            </a:endParaRPr>
          </a:p>
          <a:p>
            <a:endParaRPr lang="en-IN" dirty="0"/>
          </a:p>
          <a:p>
            <a:endParaRPr lang="en-GB" dirty="0"/>
          </a:p>
          <a:p>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
        <p:nvSpPr>
          <p:cNvPr id="4" name="Footer Placeholder 3"/>
          <p:cNvSpPr>
            <a:spLocks noGrp="1"/>
          </p:cNvSpPr>
          <p:nvPr>
            <p:ph type="ftr" sz="quarter" idx="11"/>
          </p:nvPr>
        </p:nvSpPr>
        <p:spPr>
          <a:xfrm>
            <a:off x="914400" y="5809152"/>
            <a:ext cx="704197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3</a:t>
            </a:fld>
            <a:endParaRPr lang="en-US">
              <a:solidFill>
                <a:srgbClr val="000000"/>
              </a:solidFill>
            </a:endParaRPr>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6791" y="640484"/>
            <a:ext cx="1238250"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558782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57995" y="1052736"/>
            <a:ext cx="6196405" cy="3603812"/>
          </a:xfrm>
        </p:spPr>
        <p:txBody>
          <a:bodyPr/>
          <a:lstStyle/>
          <a:p>
            <a:pPr marL="0" indent="0" algn="ctr">
              <a:buNone/>
            </a:pPr>
            <a:endParaRPr lang="en-IN" dirty="0"/>
          </a:p>
          <a:p>
            <a:pPr marL="0" indent="0" algn="ctr">
              <a:buNone/>
            </a:pPr>
            <a:endParaRPr lang="en-IN" dirty="0"/>
          </a:p>
          <a:p>
            <a:pPr marL="0" indent="0" algn="ctr">
              <a:buNone/>
            </a:pPr>
            <a:endParaRPr lang="en-IN" dirty="0"/>
          </a:p>
          <a:p>
            <a:pPr marL="0" indent="0" algn="ctr">
              <a:buNone/>
            </a:pPr>
            <a:r>
              <a:rPr lang="en-IN" sz="4000" dirty="0">
                <a:solidFill>
                  <a:schemeClr val="tx1"/>
                </a:solidFill>
              </a:rPr>
              <a:t>THANK YOU</a:t>
            </a:r>
          </a:p>
        </p:txBody>
      </p:sp>
      <p:sp>
        <p:nvSpPr>
          <p:cNvPr id="5" name="Footer Placeholder 4"/>
          <p:cNvSpPr>
            <a:spLocks noGrp="1"/>
          </p:cNvSpPr>
          <p:nvPr>
            <p:ph type="ftr" sz="quarter" idx="11"/>
          </p:nvPr>
        </p:nvSpPr>
        <p:spPr>
          <a:xfrm>
            <a:off x="914400" y="5809152"/>
            <a:ext cx="7041976"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4" name="Slide Number Placeholder 3"/>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30</a:t>
            </a:fld>
            <a:endParaRPr lang="en-US">
              <a:solidFill>
                <a:srgbClr val="000000"/>
              </a:solidFill>
            </a:endParaRPr>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264" y="823780"/>
            <a:ext cx="1238250" cy="949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2973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0800000" flipV="1">
            <a:off x="1202178" y="683723"/>
            <a:ext cx="6717339" cy="801061"/>
          </a:xfrm>
        </p:spPr>
        <p:txBody>
          <a:bodyPr>
            <a:normAutofit/>
          </a:bodyPr>
          <a:lstStyle/>
          <a:p>
            <a:r>
              <a:rPr lang="en-US" sz="3600" u="sng" dirty="0">
                <a:latin typeface="Times New Roman" panose="02020603050405020304" pitchFamily="18" charset="0"/>
                <a:cs typeface="Times New Roman" panose="02020603050405020304" pitchFamily="18" charset="0"/>
              </a:rPr>
              <a:t>PROBLEM STATEMENT</a:t>
            </a:r>
            <a:endParaRPr lang="en-US" sz="3600" dirty="0"/>
          </a:p>
        </p:txBody>
      </p:sp>
      <p:sp>
        <p:nvSpPr>
          <p:cNvPr id="3" name="Content Placeholder 2"/>
          <p:cNvSpPr>
            <a:spLocks noGrp="1"/>
          </p:cNvSpPr>
          <p:nvPr>
            <p:ph idx="1"/>
          </p:nvPr>
        </p:nvSpPr>
        <p:spPr>
          <a:xfrm>
            <a:off x="1427494" y="1340768"/>
            <a:ext cx="6052389" cy="4392488"/>
          </a:xfrm>
        </p:spPr>
        <p:txBody>
          <a:bodyPr>
            <a:noAutofit/>
          </a:bodyPr>
          <a:lstStyle/>
          <a:p>
            <a:pPr algn="just"/>
            <a:r>
              <a:rPr lang="en-GB" sz="1800" dirty="0" err="1">
                <a:latin typeface="Times New Roman" panose="02020603050405020304" pitchFamily="18" charset="0"/>
                <a:cs typeface="Times New Roman" panose="02020603050405020304" pitchFamily="18" charset="0"/>
              </a:rPr>
              <a:t>Shruti-Drishti</a:t>
            </a:r>
            <a:r>
              <a:rPr lang="en-GB" sz="1800" dirty="0">
                <a:latin typeface="Times New Roman" panose="02020603050405020304" pitchFamily="18" charset="0"/>
                <a:cs typeface="Times New Roman" panose="02020603050405020304" pitchFamily="18" charset="0"/>
              </a:rPr>
              <a:t> and Web-Application for Blind are the two web applications that are used by Blind people to access the internet including the emails. </a:t>
            </a:r>
          </a:p>
          <a:p>
            <a:pPr algn="just"/>
            <a:r>
              <a:rPr lang="en-GB" sz="1800" dirty="0">
                <a:latin typeface="Times New Roman" panose="02020603050405020304" pitchFamily="18" charset="0"/>
                <a:cs typeface="Times New Roman" panose="02020603050405020304" pitchFamily="18" charset="0"/>
              </a:rPr>
              <a:t>Both the systems are integrated with Indian language ASR and TTS systems. But the available systems are not portable for small devices like mobile phones. </a:t>
            </a:r>
          </a:p>
          <a:p>
            <a:pPr algn="just"/>
            <a:r>
              <a:rPr lang="en-GB" sz="1800" dirty="0">
                <a:latin typeface="Times New Roman" panose="02020603050405020304" pitchFamily="18" charset="0"/>
                <a:cs typeface="Times New Roman" panose="02020603050405020304" pitchFamily="18" charset="0"/>
              </a:rPr>
              <a:t>The proposed system is a voice recognizing application for mobile phones that allow access to send an E-mail and will make it possible for visually impaired people to connect with the society.</a:t>
            </a:r>
          </a:p>
          <a:p>
            <a:pPr algn="just"/>
            <a:r>
              <a:rPr lang="en-GB" sz="1800" dirty="0">
                <a:latin typeface="Times New Roman" panose="02020603050405020304" pitchFamily="18" charset="0"/>
                <a:cs typeface="Times New Roman" panose="02020603050405020304" pitchFamily="18" charset="0"/>
              </a:rPr>
              <a:t>This system comes with Secure Password Management system which store the password in web server in encrypted form and when the user need the password, user can retrieve the password through voice command. This system comes with low battery alert and Remainder management as well</a:t>
            </a:r>
            <a:r>
              <a:rPr lang="en-GB" sz="1600" dirty="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sz="quarter" idx="11"/>
          </p:nvPr>
        </p:nvSpPr>
        <p:spPr>
          <a:xfrm>
            <a:off x="914400" y="5809152"/>
            <a:ext cx="7546031"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4</a:t>
            </a:fld>
            <a:endParaRPr lang="en-US">
              <a:solidFill>
                <a:srgbClr val="000000"/>
              </a:solidFill>
            </a:endParaRPr>
          </a:p>
        </p:txBody>
      </p:sp>
      <p:pic>
        <p:nvPicPr>
          <p:cNvPr id="6" name="Picture 2">
            <a:extLst>
              <a:ext uri="{FF2B5EF4-FFF2-40B4-BE49-F238E27FC236}">
                <a16:creationId xmlns:a16="http://schemas.microsoft.com/office/drawing/2014/main" id="{7D6C0548-99F1-7B46-84F4-05B3D197F6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56891" y="576010"/>
            <a:ext cx="1154078" cy="872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27125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038" y="332656"/>
            <a:ext cx="6965245" cy="1202485"/>
          </a:xfrm>
        </p:spPr>
        <p:txBody>
          <a:bodyPr>
            <a:normAutofit/>
          </a:bodyPr>
          <a:lstStyle/>
          <a:p>
            <a:r>
              <a:rPr lang="en-US" sz="3600" u="sng" dirty="0">
                <a:latin typeface="Times New Roman" panose="02020603050405020304" pitchFamily="18" charset="0"/>
                <a:cs typeface="Times New Roman" panose="02020603050405020304" pitchFamily="18" charset="0"/>
              </a:rPr>
              <a:t>HIGH LEVEL DESIGN</a:t>
            </a:r>
          </a:p>
        </p:txBody>
      </p:sp>
      <p:sp>
        <p:nvSpPr>
          <p:cNvPr id="4" name="Footer Placeholder 3"/>
          <p:cNvSpPr>
            <a:spLocks noGrp="1"/>
          </p:cNvSpPr>
          <p:nvPr>
            <p:ph type="ftr" sz="quarter" idx="11"/>
          </p:nvPr>
        </p:nvSpPr>
        <p:spPr>
          <a:xfrm>
            <a:off x="914400" y="5809152"/>
            <a:ext cx="71458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5</a:t>
            </a:fld>
            <a:endParaRPr lang="en-US">
              <a:solidFill>
                <a:srgbClr val="000000"/>
              </a:solidFill>
            </a:endParaRPr>
          </a:p>
        </p:txBody>
      </p:sp>
      <p:pic>
        <p:nvPicPr>
          <p:cNvPr id="6" name="Content Placeholder 5">
            <a:extLst>
              <a:ext uri="{FF2B5EF4-FFF2-40B4-BE49-F238E27FC236}">
                <a16:creationId xmlns:a16="http://schemas.microsoft.com/office/drawing/2014/main" id="{8E252E05-EFE5-4CAA-A60B-77C24599FABF}"/>
              </a:ext>
            </a:extLst>
          </p:cNvPr>
          <p:cNvPicPr>
            <a:picLocks noGrp="1"/>
          </p:cNvPicPr>
          <p:nvPr>
            <p:ph idx="1"/>
          </p:nvPr>
        </p:nvPicPr>
        <p:blipFill>
          <a:blip r:embed="rId2"/>
          <a:srcRect/>
          <a:stretch>
            <a:fillRect/>
          </a:stretch>
        </p:blipFill>
        <p:spPr bwMode="auto">
          <a:xfrm>
            <a:off x="5199889" y="1535141"/>
            <a:ext cx="3024336" cy="4160021"/>
          </a:xfrm>
          <a:prstGeom prst="rect">
            <a:avLst/>
          </a:prstGeom>
          <a:noFill/>
          <a:ln w="9525">
            <a:noFill/>
            <a:miter lim="800000"/>
            <a:headEnd/>
            <a:tailEnd/>
          </a:ln>
        </p:spPr>
      </p:pic>
      <p:pic>
        <p:nvPicPr>
          <p:cNvPr id="7" name="Picture 2">
            <a:extLst>
              <a:ext uri="{FF2B5EF4-FFF2-40B4-BE49-F238E27FC236}">
                <a16:creationId xmlns:a16="http://schemas.microsoft.com/office/drawing/2014/main" id="{DD7CAF04-5DD1-F147-814A-8A089ABED4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0147" y="548680"/>
            <a:ext cx="1154078" cy="872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a:extLst>
              <a:ext uri="{FF2B5EF4-FFF2-40B4-BE49-F238E27FC236}">
                <a16:creationId xmlns:a16="http://schemas.microsoft.com/office/drawing/2014/main" id="{C5F93377-E3EC-544A-AAE2-6991A5392624}"/>
              </a:ext>
            </a:extLst>
          </p:cNvPr>
          <p:cNvSpPr/>
          <p:nvPr/>
        </p:nvSpPr>
        <p:spPr>
          <a:xfrm>
            <a:off x="755576" y="1598915"/>
            <a:ext cx="4287772" cy="3660169"/>
          </a:xfrm>
          <a:prstGeom prst="rect">
            <a:avLst/>
          </a:prstGeom>
        </p:spPr>
        <p:txBody>
          <a:bodyPr wrap="square">
            <a:spAutoFit/>
          </a:bodyPr>
          <a:lstStyle/>
          <a:p>
            <a:pPr marL="457200" algn="just">
              <a:lnSpc>
                <a:spcPct val="150000"/>
              </a:lnSpc>
              <a:spcAft>
                <a:spcPts val="0"/>
              </a:spcAft>
            </a:pPr>
            <a:r>
              <a:rPr lang="en-IN" sz="1200" dirty="0">
                <a:latin typeface="Times New Roman" panose="02020603050405020304" pitchFamily="18" charset="0"/>
                <a:ea typeface="Times New Roman" panose="02020603050405020304" pitchFamily="18" charset="0"/>
              </a:rPr>
              <a:t>The figure illustrates the high level system architecture of the application. From the figure it can be seen that the web server and the android application are interacting through the wireless application protocol(WAP). The application consists of a web interface used by the admin. This web interface has access to the password database which consists of the password details in an encrypted format. The admin will have the provision of viewing the passwords in the decrypted format. The other part of the application is the android application which enables a user to login and perform various functions such as composing and sending voice enabled emails, checking remainders and getting alerts for the battery percentage.</a:t>
            </a:r>
          </a:p>
        </p:txBody>
      </p:sp>
    </p:spTree>
    <p:extLst>
      <p:ext uri="{BB962C8B-B14F-4D97-AF65-F5344CB8AC3E}">
        <p14:creationId xmlns:p14="http://schemas.microsoft.com/office/powerpoint/2010/main" val="3387855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0804" y="260648"/>
            <a:ext cx="3837017" cy="1111347"/>
          </a:xfrm>
        </p:spPr>
        <p:txBody>
          <a:bodyPr>
            <a:normAutofit/>
          </a:bodyPr>
          <a:lstStyle/>
          <a:p>
            <a:r>
              <a:rPr lang="en-US" sz="3200" u="sng" dirty="0">
                <a:latin typeface="Times New Roman" panose="02020603050405020304" pitchFamily="18" charset="0"/>
                <a:cs typeface="Times New Roman" panose="02020603050405020304" pitchFamily="18" charset="0"/>
              </a:rPr>
              <a:t>DETAILED DESIGN</a:t>
            </a:r>
          </a:p>
        </p:txBody>
      </p:sp>
      <p:sp>
        <p:nvSpPr>
          <p:cNvPr id="4" name="Footer Placeholder 3"/>
          <p:cNvSpPr>
            <a:spLocks noGrp="1"/>
          </p:cNvSpPr>
          <p:nvPr>
            <p:ph type="ftr" sz="quarter" idx="11"/>
          </p:nvPr>
        </p:nvSpPr>
        <p:spPr>
          <a:xfrm>
            <a:off x="914401" y="5809152"/>
            <a:ext cx="7309824"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5" name="Slide Number Placeholder 4"/>
          <p:cNvSpPr>
            <a:spLocks noGrp="1"/>
          </p:cNvSpPr>
          <p:nvPr>
            <p:ph type="sldNum" sz="quarter" idx="12"/>
          </p:nvPr>
        </p:nvSpPr>
        <p:spPr/>
        <p:txBody>
          <a:bodyPr/>
          <a:lstStyle/>
          <a:p>
            <a:pPr>
              <a:defRPr/>
            </a:pPr>
            <a:fld id="{4E00C4A7-9392-4BCC-B455-B5BAA97D0D84}" type="slidenum">
              <a:rPr lang="en-US" smtClean="0">
                <a:solidFill>
                  <a:srgbClr val="000000"/>
                </a:solidFill>
              </a:rPr>
              <a:pPr>
                <a:defRPr/>
              </a:pPr>
              <a:t>6</a:t>
            </a:fld>
            <a:endParaRPr lang="en-US">
              <a:solidFill>
                <a:srgbClr val="000000"/>
              </a:solidFill>
            </a:endParaRPr>
          </a:p>
        </p:txBody>
      </p:sp>
      <p:pic>
        <p:nvPicPr>
          <p:cNvPr id="7" name="Picture 2">
            <a:extLst>
              <a:ext uri="{FF2B5EF4-FFF2-40B4-BE49-F238E27FC236}">
                <a16:creationId xmlns:a16="http://schemas.microsoft.com/office/drawing/2014/main" id="{B2E047B7-1B48-F540-830F-A41D543788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264" y="620688"/>
            <a:ext cx="1154078" cy="872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a:extLst>
              <a:ext uri="{FF2B5EF4-FFF2-40B4-BE49-F238E27FC236}">
                <a16:creationId xmlns:a16="http://schemas.microsoft.com/office/drawing/2014/main" id="{84A99A55-01F2-D34A-9297-420C4CE489B5}"/>
              </a:ext>
            </a:extLst>
          </p:cNvPr>
          <p:cNvSpPr txBox="1"/>
          <p:nvPr/>
        </p:nvSpPr>
        <p:spPr>
          <a:xfrm>
            <a:off x="755576" y="1507343"/>
            <a:ext cx="7802392" cy="369332"/>
          </a:xfrm>
          <a:prstGeom prst="rect">
            <a:avLst/>
          </a:prstGeom>
          <a:noFill/>
        </p:spPr>
        <p:txBody>
          <a:bodyPr wrap="none" rtlCol="0">
            <a:spAutoFit/>
          </a:bodyPr>
          <a:lstStyle/>
          <a:p>
            <a:r>
              <a:rPr lang="en-US" dirty="0"/>
              <a:t>The following figure shows flow of activities for  the password retrieval process </a:t>
            </a:r>
          </a:p>
        </p:txBody>
      </p:sp>
      <p:pic>
        <p:nvPicPr>
          <p:cNvPr id="10" name="Picture 9">
            <a:extLst>
              <a:ext uri="{FF2B5EF4-FFF2-40B4-BE49-F238E27FC236}">
                <a16:creationId xmlns:a16="http://schemas.microsoft.com/office/drawing/2014/main" id="{879E3C56-8702-D043-AE0F-29C141E56559}"/>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617814" y="1916832"/>
            <a:ext cx="5762498" cy="3744416"/>
          </a:xfrm>
          <a:prstGeom prst="rect">
            <a:avLst/>
          </a:prstGeom>
        </p:spPr>
      </p:pic>
    </p:spTree>
    <p:extLst>
      <p:ext uri="{BB962C8B-B14F-4D97-AF65-F5344CB8AC3E}">
        <p14:creationId xmlns:p14="http://schemas.microsoft.com/office/powerpoint/2010/main" val="3552137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7402015"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7</a:t>
            </a:fld>
            <a:endParaRPr lang="en-US">
              <a:solidFill>
                <a:srgbClr val="000000"/>
              </a:solidFill>
            </a:endParaRPr>
          </a:p>
        </p:txBody>
      </p:sp>
      <p:pic>
        <p:nvPicPr>
          <p:cNvPr id="5" name="Picture 4" descr="C:\Users\Dell\Desktop\report\document_voiceBased\new\dfd.png">
            <a:extLst>
              <a:ext uri="{FF2B5EF4-FFF2-40B4-BE49-F238E27FC236}">
                <a16:creationId xmlns:a16="http://schemas.microsoft.com/office/drawing/2014/main" id="{C6C13C54-CEC1-C440-92DE-2CC6E00B7EC5}"/>
              </a:ext>
            </a:extLst>
          </p:cNvPr>
          <p:cNvPicPr/>
          <p:nvPr/>
        </p:nvPicPr>
        <p:blipFill>
          <a:blip r:embed="rId2"/>
          <a:srcRect/>
          <a:stretch>
            <a:fillRect/>
          </a:stretch>
        </p:blipFill>
        <p:spPr bwMode="auto">
          <a:xfrm>
            <a:off x="2185396" y="2062531"/>
            <a:ext cx="4773208" cy="3744415"/>
          </a:xfrm>
          <a:prstGeom prst="rect">
            <a:avLst/>
          </a:prstGeom>
          <a:noFill/>
          <a:ln w="9525">
            <a:noFill/>
            <a:miter lim="800000"/>
            <a:headEnd/>
            <a:tailEnd/>
          </a:ln>
        </p:spPr>
      </p:pic>
      <p:sp>
        <p:nvSpPr>
          <p:cNvPr id="7" name="Rectangle 6">
            <a:extLst>
              <a:ext uri="{FF2B5EF4-FFF2-40B4-BE49-F238E27FC236}">
                <a16:creationId xmlns:a16="http://schemas.microsoft.com/office/drawing/2014/main" id="{81F5BA17-A21B-074B-AA00-A756C0A57F8F}"/>
              </a:ext>
            </a:extLst>
          </p:cNvPr>
          <p:cNvSpPr/>
          <p:nvPr/>
        </p:nvSpPr>
        <p:spPr>
          <a:xfrm>
            <a:off x="2553268" y="611978"/>
            <a:ext cx="4346176" cy="584775"/>
          </a:xfrm>
          <a:prstGeom prst="rect">
            <a:avLst/>
          </a:prstGeom>
        </p:spPr>
        <p:txBody>
          <a:bodyPr wrap="square">
            <a:spAutoFit/>
          </a:bodyPr>
          <a:lstStyle/>
          <a:p>
            <a:r>
              <a:rPr lang="en-US" sz="3200" u="sng" dirty="0">
                <a:latin typeface="Times New Roman" panose="02020603050405020304" pitchFamily="18" charset="0"/>
                <a:cs typeface="Times New Roman" panose="02020603050405020304" pitchFamily="18" charset="0"/>
              </a:rPr>
              <a:t>DETAILED DESIGN</a:t>
            </a:r>
            <a:endParaRPr lang="en-US" sz="3200" dirty="0"/>
          </a:p>
        </p:txBody>
      </p:sp>
      <p:pic>
        <p:nvPicPr>
          <p:cNvPr id="8" name="Picture 2">
            <a:extLst>
              <a:ext uri="{FF2B5EF4-FFF2-40B4-BE49-F238E27FC236}">
                <a16:creationId xmlns:a16="http://schemas.microsoft.com/office/drawing/2014/main" id="{9F479390-9B74-0040-B1FA-0CA67F9EA7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20272" y="661567"/>
            <a:ext cx="1154078" cy="8724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a:extLst>
              <a:ext uri="{FF2B5EF4-FFF2-40B4-BE49-F238E27FC236}">
                <a16:creationId xmlns:a16="http://schemas.microsoft.com/office/drawing/2014/main" id="{65E8BC7D-4381-7443-91C9-21F1094FB4B2}"/>
              </a:ext>
            </a:extLst>
          </p:cNvPr>
          <p:cNvSpPr txBox="1"/>
          <p:nvPr/>
        </p:nvSpPr>
        <p:spPr>
          <a:xfrm>
            <a:off x="755576" y="1534038"/>
            <a:ext cx="7279878" cy="369332"/>
          </a:xfrm>
          <a:prstGeom prst="rect">
            <a:avLst/>
          </a:prstGeom>
          <a:noFill/>
        </p:spPr>
        <p:txBody>
          <a:bodyPr wrap="none" rtlCol="0">
            <a:spAutoFit/>
          </a:bodyPr>
          <a:lstStyle/>
          <a:p>
            <a:r>
              <a:rPr lang="en-US" dirty="0"/>
              <a:t>The following figure shows the flow of events for the Android user session</a:t>
            </a:r>
          </a:p>
        </p:txBody>
      </p:sp>
    </p:spTree>
    <p:extLst>
      <p:ext uri="{BB962C8B-B14F-4D97-AF65-F5344CB8AC3E}">
        <p14:creationId xmlns:p14="http://schemas.microsoft.com/office/powerpoint/2010/main" val="1765321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68588" y="188640"/>
            <a:ext cx="6965245" cy="1202485"/>
          </a:xfrm>
        </p:spPr>
        <p:txBody>
          <a:bodyPr>
            <a:normAutofit/>
          </a:bodyPr>
          <a:lstStyle/>
          <a:p>
            <a:r>
              <a:rPr lang="en-US" sz="3600" u="sng" dirty="0">
                <a:latin typeface="Times New Roman" panose="02020603050405020304" pitchFamily="18" charset="0"/>
                <a:cs typeface="Times New Roman" panose="02020603050405020304" pitchFamily="18" charset="0"/>
              </a:rPr>
              <a:t>USE CASE DIAGRAM</a:t>
            </a:r>
          </a:p>
        </p:txBody>
      </p:sp>
      <p:sp>
        <p:nvSpPr>
          <p:cNvPr id="2" name="Footer Placeholder 1"/>
          <p:cNvSpPr>
            <a:spLocks noGrp="1"/>
          </p:cNvSpPr>
          <p:nvPr>
            <p:ph type="ftr" sz="quarter" idx="11"/>
          </p:nvPr>
        </p:nvSpPr>
        <p:spPr>
          <a:xfrm>
            <a:off x="914401" y="5809152"/>
            <a:ext cx="6941020"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8</a:t>
            </a:fld>
            <a:endParaRPr lang="en-US">
              <a:solidFill>
                <a:srgbClr val="000000"/>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7162" y="683723"/>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Content Placeholder 5">
            <a:extLst>
              <a:ext uri="{FF2B5EF4-FFF2-40B4-BE49-F238E27FC236}">
                <a16:creationId xmlns:a16="http://schemas.microsoft.com/office/drawing/2014/main" id="{76353CA7-A396-473B-9761-1C6D0F4F0824}"/>
              </a:ext>
            </a:extLst>
          </p:cNvPr>
          <p:cNvPicPr>
            <a:picLocks noGrp="1"/>
          </p:cNvPicPr>
          <p:nvPr>
            <p:ph idx="1"/>
          </p:nvPr>
        </p:nvPicPr>
        <p:blipFill>
          <a:blip r:embed="rId3"/>
          <a:srcRect/>
          <a:stretch>
            <a:fillRect/>
          </a:stretch>
        </p:blipFill>
        <p:spPr bwMode="auto">
          <a:xfrm>
            <a:off x="1655023" y="1311671"/>
            <a:ext cx="5040560" cy="4331814"/>
          </a:xfrm>
          <a:prstGeom prst="rect">
            <a:avLst/>
          </a:prstGeom>
          <a:noFill/>
          <a:ln w="9525">
            <a:noFill/>
            <a:miter lim="800000"/>
            <a:headEnd/>
            <a:tailEnd/>
          </a:ln>
        </p:spPr>
      </p:pic>
    </p:spTree>
    <p:extLst>
      <p:ext uri="{BB962C8B-B14F-4D97-AF65-F5344CB8AC3E}">
        <p14:creationId xmlns:p14="http://schemas.microsoft.com/office/powerpoint/2010/main" val="1178639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914400" y="5809152"/>
            <a:ext cx="6969967" cy="365125"/>
          </a:xfrm>
        </p:spPr>
        <p:txBody>
          <a:bodyPr/>
          <a:lstStyle/>
          <a:p>
            <a:r>
              <a:rPr lang="en-US" sz="1300" dirty="0">
                <a:solidFill>
                  <a:schemeClr val="tx1"/>
                </a:solidFill>
              </a:rPr>
              <a:t>Voice Based Android Application for Visually impaired       </a:t>
            </a:r>
            <a:r>
              <a:rPr lang="en-US" dirty="0">
                <a:solidFill>
                  <a:schemeClr val="tx1"/>
                </a:solidFill>
              </a:rPr>
              <a:t>Department of CSE, BMSCE               2019-20                  </a:t>
            </a:r>
          </a:p>
        </p:txBody>
      </p:sp>
      <p:sp>
        <p:nvSpPr>
          <p:cNvPr id="3" name="Slide Number Placeholder 2"/>
          <p:cNvSpPr>
            <a:spLocks noGrp="1"/>
          </p:cNvSpPr>
          <p:nvPr>
            <p:ph type="sldNum" sz="quarter" idx="12"/>
          </p:nvPr>
        </p:nvSpPr>
        <p:spPr/>
        <p:txBody>
          <a:bodyPr/>
          <a:lstStyle/>
          <a:p>
            <a:pPr>
              <a:defRPr/>
            </a:pPr>
            <a:fld id="{7C089B83-A0E7-44EF-BE5E-A2EFF722AFF3}" type="slidenum">
              <a:rPr lang="en-US" smtClean="0">
                <a:solidFill>
                  <a:srgbClr val="000000"/>
                </a:solidFill>
              </a:rPr>
              <a:pPr>
                <a:defRPr/>
              </a:pPr>
              <a:t>9</a:t>
            </a:fld>
            <a:endParaRPr lang="en-US">
              <a:solidFill>
                <a:srgbClr val="000000"/>
              </a:solidFill>
            </a:endParaRPr>
          </a:p>
        </p:txBody>
      </p:sp>
      <p:pic>
        <p:nvPicPr>
          <p:cNvPr id="4" name="Picture 3" descr="C:\Users\DHS\Pictures\UseCaseDiagram2_BMS.jpg"/>
          <p:cNvPicPr/>
          <p:nvPr/>
        </p:nvPicPr>
        <p:blipFill>
          <a:blip r:embed="rId2"/>
          <a:srcRect/>
          <a:stretch>
            <a:fillRect/>
          </a:stretch>
        </p:blipFill>
        <p:spPr bwMode="auto">
          <a:xfrm>
            <a:off x="2411760" y="2292542"/>
            <a:ext cx="4705896" cy="3516610"/>
          </a:xfrm>
          <a:prstGeom prst="rect">
            <a:avLst/>
          </a:prstGeom>
          <a:noFill/>
          <a:ln w="9525">
            <a:noFill/>
            <a:miter lim="800000"/>
            <a:headEnd/>
            <a:tailEnd/>
          </a:ln>
        </p:spPr>
      </p:pic>
      <p:pic>
        <p:nvPicPr>
          <p:cNvPr id="5" name="Picture 2">
            <a:extLst>
              <a:ext uri="{FF2B5EF4-FFF2-40B4-BE49-F238E27FC236}">
                <a16:creationId xmlns:a16="http://schemas.microsoft.com/office/drawing/2014/main" id="{43EBD8DF-8676-E348-B52C-49056E6876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7656" y="612313"/>
            <a:ext cx="1238250" cy="873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a:extLst>
              <a:ext uri="{FF2B5EF4-FFF2-40B4-BE49-F238E27FC236}">
                <a16:creationId xmlns:a16="http://schemas.microsoft.com/office/drawing/2014/main" id="{29B77116-A05A-F347-8AD6-E147D98BA3D6}"/>
              </a:ext>
            </a:extLst>
          </p:cNvPr>
          <p:cNvSpPr/>
          <p:nvPr/>
        </p:nvSpPr>
        <p:spPr>
          <a:xfrm>
            <a:off x="2484729" y="480530"/>
            <a:ext cx="4174541" cy="584775"/>
          </a:xfrm>
          <a:prstGeom prst="rect">
            <a:avLst/>
          </a:prstGeom>
        </p:spPr>
        <p:txBody>
          <a:bodyPr wrap="none">
            <a:spAutoFit/>
          </a:bodyPr>
          <a:lstStyle/>
          <a:p>
            <a:r>
              <a:rPr lang="en-US" sz="3200" u="sng" dirty="0">
                <a:latin typeface="Times New Roman" panose="02020603050405020304" pitchFamily="18" charset="0"/>
                <a:cs typeface="Times New Roman" panose="02020603050405020304" pitchFamily="18" charset="0"/>
              </a:rPr>
              <a:t>USE CASE DIAGRAM</a:t>
            </a:r>
            <a:endParaRPr lang="en-US" sz="3200" dirty="0"/>
          </a:p>
        </p:txBody>
      </p:sp>
      <p:sp>
        <p:nvSpPr>
          <p:cNvPr id="7" name="TextBox 6">
            <a:extLst>
              <a:ext uri="{FF2B5EF4-FFF2-40B4-BE49-F238E27FC236}">
                <a16:creationId xmlns:a16="http://schemas.microsoft.com/office/drawing/2014/main" id="{724AE3E0-CF2A-6A4B-95CE-2E1F969231BE}"/>
              </a:ext>
            </a:extLst>
          </p:cNvPr>
          <p:cNvSpPr txBox="1"/>
          <p:nvPr/>
        </p:nvSpPr>
        <p:spPr>
          <a:xfrm>
            <a:off x="676868" y="1485382"/>
            <a:ext cx="7790261" cy="1569660"/>
          </a:xfrm>
          <a:prstGeom prst="rect">
            <a:avLst/>
          </a:prstGeom>
          <a:noFill/>
        </p:spPr>
        <p:txBody>
          <a:bodyPr wrap="square" rtlCol="0">
            <a:spAutoFit/>
          </a:bodyPr>
          <a:lstStyle/>
          <a:p>
            <a:r>
              <a:rPr lang="en-IN" sz="1600" dirty="0">
                <a:latin typeface="Times New Roman" panose="02020603050405020304" pitchFamily="18" charset="0"/>
                <a:cs typeface="Times New Roman" panose="02020603050405020304" pitchFamily="18" charset="0"/>
              </a:rPr>
              <a:t>The following figure describes the use cases if the android application user. The user on successful login will be able to view profile information, send voice enabled e-mails, retrieve passwords using voice commands and master password, change certain settings in the profile and logout.</a:t>
            </a:r>
          </a:p>
          <a:p>
            <a:br>
              <a:rPr lang="en-IN" sz="1600" dirty="0">
                <a:latin typeface="Times New Roman" panose="02020603050405020304" pitchFamily="18" charset="0"/>
                <a:cs typeface="Times New Roman" panose="02020603050405020304" pitchFamily="18" charset="0"/>
              </a:rPr>
            </a:b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299353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heme4">
  <a:themeElements>
    <a:clrScheme name="Pushpin">
      <a:dk1>
        <a:sysClr val="windowText" lastClr="000000"/>
      </a:dk1>
      <a:lt1>
        <a:sysClr val="window" lastClr="FFFFFF"/>
      </a:lt1>
      <a:dk2>
        <a:srgbClr val="465E9C"/>
      </a:dk2>
      <a:lt2>
        <a:srgbClr val="CCDDEA"/>
      </a:lt2>
      <a:accent1>
        <a:srgbClr val="FDA023"/>
      </a:accent1>
      <a:accent2>
        <a:srgbClr val="AA2B1E"/>
      </a:accent2>
      <a:accent3>
        <a:srgbClr val="71685C"/>
      </a:accent3>
      <a:accent4>
        <a:srgbClr val="64A73B"/>
      </a:accent4>
      <a:accent5>
        <a:srgbClr val="EB5605"/>
      </a:accent5>
      <a:accent6>
        <a:srgbClr val="B9CA1A"/>
      </a:accent6>
      <a:hlink>
        <a:srgbClr val="D83E2C"/>
      </a:hlink>
      <a:folHlink>
        <a:srgbClr val="ED7D27"/>
      </a:folHlink>
    </a:clrScheme>
    <a:fontScheme name="Pushpin">
      <a:majorFont>
        <a:latin typeface="Constantia"/>
        <a:ea typeface=""/>
        <a:cs typeface=""/>
        <a:font script="Jpan" typeface="HGS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ushpin">
      <a:fillStyleLst>
        <a:solidFill>
          <a:schemeClr val="phClr"/>
        </a:solidFill>
        <a:gradFill rotWithShape="1">
          <a:gsLst>
            <a:gs pos="0">
              <a:schemeClr val="phClr">
                <a:tint val="50000"/>
                <a:satMod val="180000"/>
                <a:lumMod val="100000"/>
              </a:schemeClr>
            </a:gs>
            <a:gs pos="40000">
              <a:schemeClr val="phClr">
                <a:tint val="60000"/>
                <a:satMod val="130000"/>
                <a:lumMod val="100000"/>
              </a:schemeClr>
            </a:gs>
            <a:gs pos="100000">
              <a:schemeClr val="phClr">
                <a:tint val="96000"/>
                <a:lumMod val="108000"/>
              </a:schemeClr>
            </a:gs>
          </a:gsLst>
          <a:lin ang="5400000" scaled="0"/>
        </a:gradFill>
        <a:gradFill rotWithShape="1">
          <a:gsLst>
            <a:gs pos="0">
              <a:schemeClr val="phClr"/>
            </a:gs>
            <a:gs pos="100000">
              <a:schemeClr val="phClr">
                <a:shade val="76000"/>
                <a:lumMod val="90000"/>
              </a:schemeClr>
            </a:gs>
          </a:gsLst>
          <a:lin ang="5400000" scaled="0"/>
        </a:gradFill>
      </a:fillStyleLst>
      <a:lnStyleLst>
        <a:ln w="9525" cap="flat" cmpd="sng" algn="ctr">
          <a:solidFill>
            <a:schemeClr val="phClr"/>
          </a:solidFill>
          <a:prstDash val="solid"/>
        </a:ln>
        <a:ln w="15875" cap="flat" cmpd="sng" algn="ctr">
          <a:solidFill>
            <a:schemeClr val="phClr">
              <a:shade val="80000"/>
              <a:lumMod val="90000"/>
            </a:schemeClr>
          </a:solidFill>
          <a:prstDash val="solid"/>
        </a:ln>
        <a:ln w="25400" cap="flat" cmpd="sng" algn="ctr">
          <a:solidFill>
            <a:schemeClr val="phClr"/>
          </a:solidFill>
          <a:prstDash val="solid"/>
        </a:ln>
      </a:lnStyleLst>
      <a:effectStyleLst>
        <a:effectStyle>
          <a:effectLst/>
        </a:effectStyle>
        <a:effectStyle>
          <a:effectLst>
            <a:outerShdw blurRad="38100" dist="38100" dir="4800000" sx="98000" sy="98000" rotWithShape="0">
              <a:srgbClr val="000000">
                <a:alpha val="32000"/>
              </a:srgbClr>
            </a:outerShdw>
          </a:effectLst>
        </a:effectStyle>
        <a:effectStyle>
          <a:effectLst>
            <a:outerShdw blurRad="38100" dist="38100" dir="4800000" sx="96000" sy="96000" rotWithShape="0">
              <a:srgbClr val="000000">
                <a:alpha val="40000"/>
              </a:srgbClr>
            </a:outerShdw>
          </a:effectLst>
          <a:scene3d>
            <a:camera prst="orthographicFront">
              <a:rot lat="0" lon="0" rev="0"/>
            </a:camera>
            <a:lightRig rig="threePt" dir="t">
              <a:rot lat="0" lon="0" rev="3240000"/>
            </a:lightRig>
          </a:scene3d>
          <a:sp3d>
            <a:bevelT w="28575" h="28575"/>
          </a:sp3d>
        </a:effectStyle>
      </a:effectStyleLst>
      <a:bgFillStyleLst>
        <a:solidFill>
          <a:schemeClr val="phClr">
            <a:tint val="93000"/>
          </a:schemeClr>
        </a:solidFill>
        <a:blipFill rotWithShape="1">
          <a:blip xmlns:r="http://schemas.openxmlformats.org/officeDocument/2006/relationships" r:embed="rId1">
            <a:duotone>
              <a:schemeClr val="phClr">
                <a:shade val="80000"/>
                <a:satMod val="140000"/>
                <a:lumMod val="50000"/>
              </a:schemeClr>
              <a:schemeClr val="phClr">
                <a:tint val="95000"/>
                <a:satMod val="180000"/>
                <a:lumMod val="160000"/>
              </a:schemeClr>
            </a:duotone>
          </a:blip>
          <a:stretch/>
        </a:blipFill>
        <a:blipFill rotWithShape="1">
          <a:blip xmlns:r="http://schemas.openxmlformats.org/officeDocument/2006/relationships" r:embed="rId2">
            <a:duotone>
              <a:schemeClr val="phClr">
                <a:tint val="98000"/>
                <a:shade val="90000"/>
                <a:satMod val="120000"/>
                <a:lumMod val="54000"/>
              </a:schemeClr>
              <a:schemeClr val="phClr">
                <a:tint val="80000"/>
                <a:satMod val="160000"/>
                <a:lumMod val="14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2862</TotalTime>
  <Words>2533</Words>
  <Application>Microsoft Macintosh PowerPoint</Application>
  <PresentationFormat>On-screen Show (4:3)</PresentationFormat>
  <Paragraphs>224</Paragraphs>
  <Slides>30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Brush Script MT</vt:lpstr>
      <vt:lpstr>Arial</vt:lpstr>
      <vt:lpstr>Calibri</vt:lpstr>
      <vt:lpstr>Constantia</vt:lpstr>
      <vt:lpstr>Franklin Gothic Book</vt:lpstr>
      <vt:lpstr>Rage Italic</vt:lpstr>
      <vt:lpstr>Times New Roman</vt:lpstr>
      <vt:lpstr>Theme4</vt:lpstr>
      <vt:lpstr>Voice Based  application for Visually impaired people</vt:lpstr>
      <vt:lpstr>OUTLINE</vt:lpstr>
      <vt:lpstr>PROBLEM STATEMENT</vt:lpstr>
      <vt:lpstr>PROBLEM STATEMENT</vt:lpstr>
      <vt:lpstr>HIGH LEVEL DESIGN</vt:lpstr>
      <vt:lpstr>DETAILED DESIGN</vt:lpstr>
      <vt:lpstr>PowerPoint Presentation</vt:lpstr>
      <vt:lpstr>USE CASE DIAGRAM</vt:lpstr>
      <vt:lpstr>PowerPoint Presentation</vt:lpstr>
      <vt:lpstr>IMPLEMENTATION</vt:lpstr>
      <vt:lpstr>IMPLEMENTATION</vt:lpstr>
      <vt:lpstr>IMPLEMENTATION</vt:lpstr>
      <vt:lpstr>IMPLEMENTATION</vt:lpstr>
      <vt:lpstr>IMPLEMENTATION</vt:lpstr>
      <vt:lpstr>IMPLEMENTATION</vt:lpstr>
      <vt:lpstr>IMPLEMENTATION</vt:lpstr>
      <vt:lpstr>TESTING</vt:lpstr>
      <vt:lpstr>TESTING</vt:lpstr>
      <vt:lpstr>TESTING</vt:lpstr>
      <vt:lpstr>TESTING</vt:lpstr>
      <vt:lpstr>RESULTS/OUTPUT SNAPSHOTS</vt:lpstr>
      <vt:lpstr>PowerPoint Presentation</vt:lpstr>
      <vt:lpstr>PowerPoint Presentation</vt:lpstr>
      <vt:lpstr>PowerPoint Presentation</vt:lpstr>
      <vt:lpstr>PowerPoint Presentation</vt:lpstr>
      <vt:lpstr>PowerPoint Presentation</vt:lpstr>
      <vt:lpstr>CONCLUSION AND FUTURE ENCHANCEMENTS</vt:lpstr>
      <vt:lpstr>PAPER PUBLISHED</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Face Recognition with Compensation for Aging Variations</dc:title>
  <dc:creator>Jyothi</dc:creator>
  <cp:lastModifiedBy>deepthi r</cp:lastModifiedBy>
  <cp:revision>293</cp:revision>
  <dcterms:created xsi:type="dcterms:W3CDTF">2012-12-10T16:43:20Z</dcterms:created>
  <dcterms:modified xsi:type="dcterms:W3CDTF">2020-06-27T08:47:36Z</dcterms:modified>
</cp:coreProperties>
</file>

<file path=docProps/thumbnail.jpeg>
</file>